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9" r:id="rId6"/>
    <p:sldId id="270" r:id="rId7"/>
    <p:sldId id="271" r:id="rId8"/>
    <p:sldId id="272" r:id="rId9"/>
    <p:sldId id="265" r:id="rId10"/>
    <p:sldId id="266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9" d="100"/>
          <a:sy n="99" d="100"/>
        </p:scale>
        <p:origin x="-24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C060B0D-A794-4D1F-8552-0F7C0D40B39A}" type="datetimeFigureOut">
              <a:rPr lang="ru-RU" smtClean="0"/>
              <a:pPr/>
              <a:t>17.11.2020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D789F4C-BDE1-462B-839C-A50687AA62E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59754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988038A1-649B-43D0-82B8-389E8AA56EE0}" type="datetimeFigureOut">
              <a:rPr lang="ru-RU" smtClean="0"/>
              <a:pPr/>
              <a:t>17.11.2020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9BE03449-3161-4B1F-A411-36C643434D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038A1-649B-43D0-82B8-389E8AA56EE0}" type="datetimeFigureOut">
              <a:rPr lang="ru-RU" smtClean="0"/>
              <a:pPr/>
              <a:t>17.11.2020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E03449-3161-4B1F-A411-36C643434D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038A1-649B-43D0-82B8-389E8AA56EE0}" type="datetimeFigureOut">
              <a:rPr lang="ru-RU" smtClean="0"/>
              <a:pPr/>
              <a:t>17.11.2020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E03449-3161-4B1F-A411-36C643434D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038A1-649B-43D0-82B8-389E8AA56EE0}" type="datetimeFigureOut">
              <a:rPr lang="ru-RU" smtClean="0"/>
              <a:pPr/>
              <a:t>17.11.2020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E03449-3161-4B1F-A411-36C643434D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038A1-649B-43D0-82B8-389E8AA56EE0}" type="datetimeFigureOut">
              <a:rPr lang="ru-RU" smtClean="0"/>
              <a:pPr/>
              <a:t>17.11.2020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E03449-3161-4B1F-A411-36C643434D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038A1-649B-43D0-82B8-389E8AA56EE0}" type="datetimeFigureOut">
              <a:rPr lang="ru-RU" smtClean="0"/>
              <a:pPr/>
              <a:t>17.11.2020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E03449-3161-4B1F-A411-36C643434D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988038A1-649B-43D0-82B8-389E8AA56EE0}" type="datetimeFigureOut">
              <a:rPr lang="ru-RU" smtClean="0"/>
              <a:pPr/>
              <a:t>17.11.2020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9BE03449-3161-4B1F-A411-36C643434D3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988038A1-649B-43D0-82B8-389E8AA56EE0}" type="datetimeFigureOut">
              <a:rPr lang="ru-RU" smtClean="0"/>
              <a:pPr/>
              <a:t>17.11.2020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9BE03449-3161-4B1F-A411-36C643434D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038A1-649B-43D0-82B8-389E8AA56EE0}" type="datetimeFigureOut">
              <a:rPr lang="ru-RU" smtClean="0"/>
              <a:pPr/>
              <a:t>17.11.2020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E03449-3161-4B1F-A411-36C643434D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038A1-649B-43D0-82B8-389E8AA56EE0}" type="datetimeFigureOut">
              <a:rPr lang="ru-RU" smtClean="0"/>
              <a:pPr/>
              <a:t>17.11.2020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E03449-3161-4B1F-A411-36C643434D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038A1-649B-43D0-82B8-389E8AA56EE0}" type="datetimeFigureOut">
              <a:rPr lang="ru-RU" smtClean="0"/>
              <a:pPr/>
              <a:t>17.11.2020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E03449-3161-4B1F-A411-36C643434D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988038A1-649B-43D0-82B8-389E8AA56EE0}" type="datetimeFigureOut">
              <a:rPr lang="ru-RU" smtClean="0"/>
              <a:pPr/>
              <a:t>17.11.2020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9BE03449-3161-4B1F-A411-36C643434D3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916832"/>
            <a:ext cx="8458200" cy="185738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Повторение и обобщение по </a:t>
            </a:r>
            <a:r>
              <a:rPr lang="ru-RU" sz="6000" dirty="0">
                <a:latin typeface="Times New Roman" pitchFamily="18" charset="0"/>
                <a:cs typeface="Times New Roman" pitchFamily="18" charset="0"/>
              </a:rPr>
              <a:t>теме: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75856" y="4405678"/>
            <a:ext cx="5645882" cy="1723472"/>
          </a:xfrm>
        </p:spPr>
        <p:txBody>
          <a:bodyPr>
            <a:normAutofit fontScale="92500"/>
          </a:bodyPr>
          <a:lstStyle/>
          <a:p>
            <a:pPr algn="r"/>
            <a:r>
              <a:rPr lang="ru-RU" sz="4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«Первоначальные </a:t>
            </a:r>
            <a:r>
              <a:rPr lang="ru-RU" sz="4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химические </a:t>
            </a:r>
            <a:r>
              <a:rPr lang="ru-RU" sz="4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понятия»</a:t>
            </a:r>
            <a:endParaRPr lang="ru-RU" sz="4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вода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20952298">
            <a:off x="479674" y="4099451"/>
            <a:ext cx="2802958" cy="2335927"/>
          </a:xfrm>
          <a:prstGeom prst="rect">
            <a:avLst/>
          </a:prstGeom>
        </p:spPr>
      </p:pic>
      <p:pic>
        <p:nvPicPr>
          <p:cNvPr id="6" name="Рисунок 5" descr="золото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2214546" cy="207170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600" decel="10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6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6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6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764704"/>
            <a:ext cx="5472608" cy="1066800"/>
          </a:xfrm>
        </p:spPr>
        <p:txBody>
          <a:bodyPr>
            <a:noAutofit/>
          </a:bodyPr>
          <a:lstStyle/>
          <a:p>
            <a:r>
              <a:rPr lang="ru-RU" sz="4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Домашнее </a:t>
            </a:r>
            <a:r>
              <a:rPr lang="ru-RU" sz="4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задание:</a:t>
            </a:r>
            <a:endParaRPr lang="ru-RU" sz="4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2348880"/>
            <a:ext cx="8229600" cy="204367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000" i="1" dirty="0"/>
              <a:t>П</a:t>
            </a:r>
            <a:r>
              <a:rPr lang="ru-RU" sz="4000" i="1" dirty="0" smtClean="0"/>
              <a:t>одготовиться </a:t>
            </a:r>
            <a:r>
              <a:rPr lang="ru-RU" sz="4000" i="1" dirty="0"/>
              <a:t>к контрольной </a:t>
            </a:r>
            <a:r>
              <a:rPr lang="ru-RU" sz="4000" i="1" dirty="0" smtClean="0"/>
              <a:t>работе, повторить </a:t>
            </a:r>
            <a:r>
              <a:rPr lang="ru-RU" sz="4000" i="1" dirty="0"/>
              <a:t>параграфы 1-21</a:t>
            </a:r>
            <a:r>
              <a:rPr lang="ru-RU" sz="4000" i="1" dirty="0" smtClean="0"/>
              <a:t>.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4734272"/>
          </a:xfrm>
        </p:spPr>
        <p:txBody>
          <a:bodyPr>
            <a:noAutofit/>
          </a:bodyPr>
          <a:lstStyle/>
          <a:p>
            <a:pPr algn="ctr"/>
            <a:r>
              <a:rPr lang="ru-RU" sz="6600" b="1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6600" b="1" dirty="0" smtClean="0"/>
              <a:t>Незнающие </a:t>
            </a:r>
            <a:r>
              <a:rPr lang="ru-RU" sz="6600" b="1" dirty="0"/>
              <a:t>пусть научатся, а знающие вспомнят ещё раз</a:t>
            </a:r>
            <a:r>
              <a:rPr lang="ru-RU" sz="6600" b="1" dirty="0" smtClean="0"/>
              <a:t>!</a:t>
            </a:r>
            <a:r>
              <a:rPr lang="ru-RU" sz="6600" b="1" dirty="0" smtClean="0">
                <a:latin typeface="Times New Roman" pitchFamily="18" charset="0"/>
                <a:cs typeface="Times New Roman" pitchFamily="18" charset="0"/>
              </a:rPr>
              <a:t>»</a:t>
            </a:r>
            <a:endParaRPr lang="ru-RU" sz="66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1571636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Цель урока:</a:t>
            </a: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916832"/>
            <a:ext cx="8229600" cy="3944480"/>
          </a:xfrm>
        </p:spPr>
        <p:txBody>
          <a:bodyPr>
            <a:noAutofit/>
          </a:bodyPr>
          <a:lstStyle/>
          <a:p>
            <a:r>
              <a:rPr lang="ru-RU" sz="3600" dirty="0" smtClean="0"/>
              <a:t>обобщение </a:t>
            </a:r>
            <a:r>
              <a:rPr lang="ru-RU" sz="3600" dirty="0"/>
              <a:t>знаний о веществе, химической </a:t>
            </a:r>
            <a:r>
              <a:rPr lang="ru-RU" sz="3600" dirty="0" smtClean="0"/>
              <a:t>реакции;</a:t>
            </a:r>
          </a:p>
          <a:p>
            <a:pPr marL="109728" indent="0">
              <a:buNone/>
            </a:pPr>
            <a:endParaRPr lang="ru-RU" sz="3600" dirty="0" smtClean="0"/>
          </a:p>
          <a:p>
            <a:r>
              <a:rPr lang="ru-RU" sz="3600" dirty="0" smtClean="0"/>
              <a:t>проверить </a:t>
            </a:r>
            <a:r>
              <a:rPr lang="ru-RU" sz="3600" dirty="0"/>
              <a:t>умения составлять химические формулы на основе валентности, уравнения реакций, решать расчётные задачи</a:t>
            </a:r>
            <a:endParaRPr lang="ru-RU" sz="36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700808"/>
            <a:ext cx="8229600" cy="4237642"/>
          </a:xfrm>
        </p:spPr>
        <p:txBody>
          <a:bodyPr>
            <a:noAutofit/>
          </a:bodyPr>
          <a:lstStyle/>
          <a:p>
            <a:pPr algn="ctr"/>
            <a:r>
              <a:rPr lang="ru-RU" sz="4800" dirty="0"/>
              <a:t>А) </a:t>
            </a:r>
            <a:r>
              <a:rPr lang="en-US" sz="4800" dirty="0" smtClean="0">
                <a:solidFill>
                  <a:schemeClr val="tx1"/>
                </a:solidFill>
              </a:rPr>
              <a:t>3H</a:t>
            </a:r>
            <a:r>
              <a:rPr lang="en-US" sz="4800" baseline="-25000" dirty="0" smtClean="0">
                <a:solidFill>
                  <a:schemeClr val="tx1"/>
                </a:solidFill>
              </a:rPr>
              <a:t>2</a:t>
            </a:r>
            <a:r>
              <a:rPr lang="en-US" sz="4800" dirty="0" smtClean="0">
                <a:solidFill>
                  <a:schemeClr val="tx1"/>
                </a:solidFill>
              </a:rPr>
              <a:t>O</a:t>
            </a:r>
            <a:r>
              <a:rPr lang="en-US" sz="4800" dirty="0">
                <a:solidFill>
                  <a:schemeClr val="tx1"/>
                </a:solidFill>
              </a:rPr>
              <a:t>, </a:t>
            </a:r>
            <a:r>
              <a:rPr lang="en-US" sz="4800" dirty="0" smtClean="0">
                <a:solidFill>
                  <a:schemeClr val="tx1"/>
                </a:solidFill>
              </a:rPr>
              <a:t>5NH</a:t>
            </a:r>
            <a:r>
              <a:rPr lang="en-US" sz="4800" baseline="-25000" dirty="0" smtClean="0">
                <a:solidFill>
                  <a:schemeClr val="tx1"/>
                </a:solidFill>
              </a:rPr>
              <a:t>3</a:t>
            </a:r>
            <a:r>
              <a:rPr lang="en-US" sz="4800" dirty="0">
                <a:solidFill>
                  <a:schemeClr val="tx1"/>
                </a:solidFill>
              </a:rPr>
              <a:t>, CO</a:t>
            </a:r>
            <a:r>
              <a:rPr lang="en-US" sz="4800" baseline="-25000" dirty="0">
                <a:solidFill>
                  <a:schemeClr val="tx1"/>
                </a:solidFill>
              </a:rPr>
              <a:t>2</a:t>
            </a:r>
            <a:r>
              <a:rPr lang="en-US" sz="4800" dirty="0">
                <a:solidFill>
                  <a:schemeClr val="tx1"/>
                </a:solidFill>
              </a:rPr>
              <a:t>, </a:t>
            </a:r>
            <a:r>
              <a:rPr lang="en-US" sz="4800" dirty="0" smtClean="0">
                <a:solidFill>
                  <a:schemeClr val="tx1"/>
                </a:solidFill>
              </a:rPr>
              <a:t>Na</a:t>
            </a:r>
            <a:r>
              <a:rPr lang="en-US" sz="4800" baseline="-25000" dirty="0" smtClean="0">
                <a:solidFill>
                  <a:schemeClr val="tx1"/>
                </a:solidFill>
              </a:rPr>
              <a:t>2</a:t>
            </a:r>
            <a:r>
              <a:rPr lang="en-US" sz="4800" dirty="0" smtClean="0">
                <a:solidFill>
                  <a:schemeClr val="tx1"/>
                </a:solidFill>
              </a:rPr>
              <a:t>O</a:t>
            </a:r>
            <a:r>
              <a:rPr lang="en-US" sz="4800" dirty="0">
                <a:solidFill>
                  <a:schemeClr val="tx1"/>
                </a:solidFill>
              </a:rPr>
              <a:t>;</a:t>
            </a:r>
            <a:r>
              <a:rPr lang="ru-RU" sz="4800" dirty="0"/>
              <a:t/>
            </a:r>
            <a:br>
              <a:rPr lang="ru-RU" sz="4800" dirty="0"/>
            </a:br>
            <a:r>
              <a:rPr lang="en-US" sz="4800" dirty="0" smtClean="0"/>
              <a:t/>
            </a:r>
            <a:br>
              <a:rPr lang="en-US" sz="4800" dirty="0" smtClean="0"/>
            </a:br>
            <a:r>
              <a:rPr lang="ru-RU" sz="4800" dirty="0" smtClean="0"/>
              <a:t>Б</a:t>
            </a:r>
            <a:r>
              <a:rPr lang="ru-RU" sz="4800" dirty="0"/>
              <a:t>) </a:t>
            </a:r>
            <a:r>
              <a:rPr lang="en-US" sz="4800" dirty="0" err="1" smtClean="0">
                <a:solidFill>
                  <a:schemeClr val="tx1"/>
                </a:solidFill>
              </a:rPr>
              <a:t>Mr</a:t>
            </a:r>
            <a:r>
              <a:rPr lang="en-US" sz="4800" dirty="0" smtClean="0">
                <a:solidFill>
                  <a:schemeClr val="tx1"/>
                </a:solidFill>
              </a:rPr>
              <a:t> (</a:t>
            </a:r>
            <a:r>
              <a:rPr lang="ru-RU" sz="4800" dirty="0" smtClean="0">
                <a:solidFill>
                  <a:schemeClr val="tx1"/>
                </a:solidFill>
              </a:rPr>
              <a:t>NaNO</a:t>
            </a:r>
            <a:r>
              <a:rPr lang="ru-RU" sz="4800" baseline="-25000" dirty="0" smtClean="0">
                <a:solidFill>
                  <a:schemeClr val="tx1"/>
                </a:solidFill>
              </a:rPr>
              <a:t>3</a:t>
            </a:r>
            <a:r>
              <a:rPr lang="ru-RU" sz="4800" dirty="0" smtClean="0">
                <a:solidFill>
                  <a:schemeClr val="tx1"/>
                </a:solidFill>
              </a:rPr>
              <a:t>)</a:t>
            </a:r>
            <a:r>
              <a:rPr lang="en-US" sz="4800" dirty="0" smtClean="0">
                <a:solidFill>
                  <a:schemeClr val="tx1"/>
                </a:solidFill>
              </a:rPr>
              <a:t> = 85</a:t>
            </a:r>
            <a:r>
              <a:rPr lang="ru-RU" sz="4800" dirty="0" smtClean="0">
                <a:solidFill>
                  <a:schemeClr val="tx1"/>
                </a:solidFill>
              </a:rPr>
              <a:t>;</a:t>
            </a:r>
            <a:r>
              <a:rPr lang="ru-RU" sz="4800" dirty="0">
                <a:solidFill>
                  <a:schemeClr val="tx1"/>
                </a:solidFill>
              </a:rPr>
              <a:t/>
            </a:r>
            <a:br>
              <a:rPr lang="ru-RU" sz="4800" dirty="0">
                <a:solidFill>
                  <a:schemeClr val="tx1"/>
                </a:solidFill>
              </a:rPr>
            </a:br>
            <a:r>
              <a:rPr lang="en-US" sz="4800" dirty="0" smtClean="0"/>
              <a:t/>
            </a:r>
            <a:br>
              <a:rPr lang="en-US" sz="4800" dirty="0" smtClean="0"/>
            </a:br>
            <a:r>
              <a:rPr lang="ru-RU" sz="4800" dirty="0" smtClean="0"/>
              <a:t>В)</a:t>
            </a:r>
            <a:r>
              <a:rPr lang="en-US" sz="4800" dirty="0" smtClean="0"/>
              <a:t> </a:t>
            </a:r>
            <a:r>
              <a:rPr lang="el-GR" sz="4800" dirty="0" smtClean="0">
                <a:solidFill>
                  <a:schemeClr val="tx1"/>
                </a:solidFill>
              </a:rPr>
              <a:t>ω</a:t>
            </a:r>
            <a:r>
              <a:rPr lang="en-US" sz="4800" dirty="0" smtClean="0">
                <a:solidFill>
                  <a:schemeClr val="tx1"/>
                </a:solidFill>
              </a:rPr>
              <a:t> (</a:t>
            </a:r>
            <a:r>
              <a:rPr lang="en-US" sz="4800" dirty="0">
                <a:solidFill>
                  <a:schemeClr val="tx1"/>
                </a:solidFill>
              </a:rPr>
              <a:t>O</a:t>
            </a:r>
            <a:r>
              <a:rPr lang="en-US" sz="4800" baseline="-25000" dirty="0">
                <a:solidFill>
                  <a:schemeClr val="tx1"/>
                </a:solidFill>
              </a:rPr>
              <a:t>2</a:t>
            </a:r>
            <a:r>
              <a:rPr lang="ru-RU" sz="4800" dirty="0" smtClean="0">
                <a:solidFill>
                  <a:schemeClr val="tx1"/>
                </a:solidFill>
              </a:rPr>
              <a:t>)</a:t>
            </a:r>
            <a:r>
              <a:rPr lang="en-US" sz="4800" dirty="0" smtClean="0">
                <a:solidFill>
                  <a:schemeClr val="tx1"/>
                </a:solidFill>
              </a:rPr>
              <a:t> = 0</a:t>
            </a:r>
            <a:r>
              <a:rPr lang="ru-RU" sz="4800" dirty="0" smtClean="0">
                <a:solidFill>
                  <a:schemeClr val="tx1"/>
                </a:solidFill>
              </a:rPr>
              <a:t>,7 = 70%.</a:t>
            </a:r>
            <a:endParaRPr lang="ru-RU" sz="4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Заголовок 1"/>
          <p:cNvSpPr txBox="1">
            <a:spLocks/>
          </p:cNvSpPr>
          <p:nvPr/>
        </p:nvSpPr>
        <p:spPr>
          <a:xfrm>
            <a:off x="467544" y="404664"/>
            <a:ext cx="8229600" cy="1571636"/>
          </a:xfrm>
          <a:prstGeom prst="rect">
            <a:avLst/>
          </a:prstGeom>
        </p:spPr>
        <p:txBody>
          <a:bodyPr vert="horz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b="1" dirty="0" smtClean="0">
                <a:solidFill>
                  <a:srgbClr val="C00000"/>
                </a:solidFill>
              </a:rPr>
              <a:t>1. Индивидуальная работа:</a:t>
            </a: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700808"/>
            <a:ext cx="8229600" cy="4608512"/>
          </a:xfrm>
        </p:spPr>
        <p:txBody>
          <a:bodyPr>
            <a:noAutofit/>
          </a:bodyPr>
          <a:lstStyle/>
          <a:p>
            <a:r>
              <a:rPr lang="ru-RU" sz="4800" b="1" dirty="0" smtClean="0"/>
              <a:t>1-Вариант</a:t>
            </a:r>
            <a:r>
              <a:rPr lang="ru-RU" sz="4800" dirty="0" smtClean="0"/>
              <a:t/>
            </a:r>
            <a:br>
              <a:rPr lang="ru-RU" sz="4800" dirty="0" smtClean="0"/>
            </a:br>
            <a:r>
              <a:rPr lang="en-US" sz="4800" dirty="0"/>
              <a:t>P</a:t>
            </a:r>
            <a:r>
              <a:rPr lang="en-US" sz="4800" baseline="-25000" dirty="0">
                <a:solidFill>
                  <a:srgbClr val="0070C0"/>
                </a:solidFill>
              </a:rPr>
              <a:t>2</a:t>
            </a:r>
            <a:r>
              <a:rPr lang="en-US" sz="4800" dirty="0"/>
              <a:t>O</a:t>
            </a:r>
            <a:r>
              <a:rPr lang="en-US" sz="4800" baseline="-25000" dirty="0">
                <a:solidFill>
                  <a:srgbClr val="0070C0"/>
                </a:solidFill>
              </a:rPr>
              <a:t>5</a:t>
            </a:r>
            <a:r>
              <a:rPr lang="en-US" sz="4800" dirty="0"/>
              <a:t>, Al</a:t>
            </a:r>
            <a:r>
              <a:rPr lang="en-US" sz="4800" baseline="-25000" dirty="0">
                <a:solidFill>
                  <a:srgbClr val="0070C0"/>
                </a:solidFill>
              </a:rPr>
              <a:t>2</a:t>
            </a:r>
            <a:r>
              <a:rPr lang="en-US" sz="4800" dirty="0"/>
              <a:t>S</a:t>
            </a:r>
            <a:r>
              <a:rPr lang="en-US" sz="4800" baseline="-25000" dirty="0">
                <a:solidFill>
                  <a:srgbClr val="0070C0"/>
                </a:solidFill>
              </a:rPr>
              <a:t>3</a:t>
            </a:r>
            <a:r>
              <a:rPr lang="en-US" sz="4800" dirty="0"/>
              <a:t>, Na</a:t>
            </a:r>
            <a:r>
              <a:rPr lang="en-US" sz="4800" baseline="-25000" dirty="0">
                <a:solidFill>
                  <a:srgbClr val="0070C0"/>
                </a:solidFill>
              </a:rPr>
              <a:t>2</a:t>
            </a:r>
            <a:r>
              <a:rPr lang="en-US" sz="4800" dirty="0"/>
              <a:t>O, SiO</a:t>
            </a:r>
            <a:r>
              <a:rPr lang="en-US" sz="4800" baseline="-25000" dirty="0">
                <a:solidFill>
                  <a:srgbClr val="0070C0"/>
                </a:solidFill>
              </a:rPr>
              <a:t>2</a:t>
            </a:r>
            <a:r>
              <a:rPr lang="ru-RU" sz="4800" dirty="0"/>
              <a:t/>
            </a:r>
            <a:br>
              <a:rPr lang="ru-RU" sz="4800" dirty="0"/>
            </a:br>
            <a:r>
              <a:rPr lang="ru-RU" sz="4800" dirty="0" smtClean="0"/>
              <a:t/>
            </a:r>
            <a:br>
              <a:rPr lang="ru-RU" sz="4800" dirty="0" smtClean="0"/>
            </a:br>
            <a:r>
              <a:rPr lang="ru-RU" sz="4800" b="1" dirty="0" smtClean="0"/>
              <a:t>2-Вариант</a:t>
            </a:r>
            <a:r>
              <a:rPr lang="en-US" sz="4800" dirty="0" smtClean="0"/>
              <a:t/>
            </a:r>
            <a:br>
              <a:rPr lang="en-US" sz="4800" dirty="0" smtClean="0"/>
            </a:br>
            <a:r>
              <a:rPr lang="en-US" sz="4800" baseline="-25000" dirty="0">
                <a:solidFill>
                  <a:srgbClr val="0070C0"/>
                </a:solidFill>
              </a:rPr>
              <a:t>I   II</a:t>
            </a:r>
            <a:r>
              <a:rPr lang="en-US" sz="4800" dirty="0">
                <a:solidFill>
                  <a:srgbClr val="0070C0"/>
                </a:solidFill>
              </a:rPr>
              <a:t>    </a:t>
            </a:r>
            <a:r>
              <a:rPr lang="en-US" sz="4800" baseline="-25000" dirty="0" err="1">
                <a:solidFill>
                  <a:srgbClr val="0070C0"/>
                </a:solidFill>
              </a:rPr>
              <a:t>II</a:t>
            </a:r>
            <a:r>
              <a:rPr lang="en-US" sz="4800" baseline="-25000" dirty="0">
                <a:solidFill>
                  <a:srgbClr val="0070C0"/>
                </a:solidFill>
              </a:rPr>
              <a:t>  </a:t>
            </a:r>
            <a:r>
              <a:rPr lang="en-US" sz="4800" dirty="0">
                <a:solidFill>
                  <a:srgbClr val="0070C0"/>
                </a:solidFill>
              </a:rPr>
              <a:t> </a:t>
            </a:r>
            <a:r>
              <a:rPr lang="en-US" sz="4800" baseline="-25000" dirty="0" err="1">
                <a:solidFill>
                  <a:srgbClr val="0070C0"/>
                </a:solidFill>
              </a:rPr>
              <a:t>II</a:t>
            </a:r>
            <a:r>
              <a:rPr lang="en-US" sz="4800" baseline="-25000" dirty="0">
                <a:solidFill>
                  <a:srgbClr val="0070C0"/>
                </a:solidFill>
              </a:rPr>
              <a:t>     III  II       V  I</a:t>
            </a:r>
            <a:r>
              <a:rPr lang="ru-RU" sz="4800" dirty="0" smtClean="0">
                <a:solidFill>
                  <a:srgbClr val="0070C0"/>
                </a:solidFill>
              </a:rPr>
              <a:t/>
            </a:r>
            <a:br>
              <a:rPr lang="ru-RU" sz="4800" dirty="0" smtClean="0">
                <a:solidFill>
                  <a:srgbClr val="0070C0"/>
                </a:solidFill>
              </a:rPr>
            </a:br>
            <a:r>
              <a:rPr lang="en-US" sz="4800" dirty="0" smtClean="0"/>
              <a:t>K</a:t>
            </a:r>
            <a:r>
              <a:rPr lang="ru-RU" sz="4800" baseline="-25000" dirty="0"/>
              <a:t>2</a:t>
            </a:r>
            <a:r>
              <a:rPr lang="en-US" sz="4800" dirty="0"/>
              <a:t>S</a:t>
            </a:r>
            <a:r>
              <a:rPr lang="ru-RU" sz="4800" dirty="0"/>
              <a:t>, </a:t>
            </a:r>
            <a:r>
              <a:rPr lang="en-US" sz="4800" dirty="0" err="1"/>
              <a:t>MgO</a:t>
            </a:r>
            <a:r>
              <a:rPr lang="ru-RU" sz="4800" dirty="0"/>
              <a:t>, </a:t>
            </a:r>
            <a:r>
              <a:rPr lang="en-US" sz="4800" dirty="0"/>
              <a:t>Al</a:t>
            </a:r>
            <a:r>
              <a:rPr lang="ru-RU" sz="4800" baseline="-25000" dirty="0"/>
              <a:t>2</a:t>
            </a:r>
            <a:r>
              <a:rPr lang="en-US" sz="4800" dirty="0"/>
              <a:t>O</a:t>
            </a:r>
            <a:r>
              <a:rPr lang="ru-RU" sz="4800" baseline="-25000" dirty="0"/>
              <a:t>3</a:t>
            </a:r>
            <a:r>
              <a:rPr lang="ru-RU" sz="4800" dirty="0"/>
              <a:t>, </a:t>
            </a:r>
            <a:r>
              <a:rPr lang="en-US" sz="4800" dirty="0" err="1"/>
              <a:t>PCl</a:t>
            </a:r>
            <a:r>
              <a:rPr lang="ru-RU" sz="4800" baseline="-25000" dirty="0" smtClean="0"/>
              <a:t>5</a:t>
            </a:r>
            <a:endParaRPr lang="ru-RU" sz="4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Заголовок 1"/>
          <p:cNvSpPr txBox="1">
            <a:spLocks/>
          </p:cNvSpPr>
          <p:nvPr/>
        </p:nvSpPr>
        <p:spPr>
          <a:xfrm>
            <a:off x="467544" y="404664"/>
            <a:ext cx="8229600" cy="1571636"/>
          </a:xfrm>
          <a:prstGeom prst="rect">
            <a:avLst/>
          </a:prstGeom>
        </p:spPr>
        <p:txBody>
          <a:bodyPr vert="horz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b="1" dirty="0">
                <a:solidFill>
                  <a:srgbClr val="C00000"/>
                </a:solidFill>
              </a:rPr>
              <a:t>2</a:t>
            </a:r>
            <a:r>
              <a:rPr lang="ru-RU" b="1" dirty="0" smtClean="0">
                <a:solidFill>
                  <a:srgbClr val="C00000"/>
                </a:solidFill>
              </a:rPr>
              <a:t>. Работа по вариантам:</a:t>
            </a: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011381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"/>
          <p:cNvSpPr txBox="1">
            <a:spLocks/>
          </p:cNvSpPr>
          <p:nvPr/>
        </p:nvSpPr>
        <p:spPr>
          <a:xfrm>
            <a:off x="467544" y="404664"/>
            <a:ext cx="8229600" cy="1571636"/>
          </a:xfrm>
          <a:prstGeom prst="rect">
            <a:avLst/>
          </a:prstGeom>
        </p:spPr>
        <p:txBody>
          <a:bodyPr vert="horz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b="1" dirty="0" smtClean="0">
                <a:solidFill>
                  <a:srgbClr val="C00000"/>
                </a:solidFill>
              </a:rPr>
              <a:t>3</a:t>
            </a:r>
            <a:r>
              <a:rPr lang="ru-RU" b="1" dirty="0" smtClean="0">
                <a:solidFill>
                  <a:srgbClr val="C00000"/>
                </a:solidFill>
              </a:rPr>
              <a:t>. «Найди ошибку»:</a:t>
            </a: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2483358"/>
              </p:ext>
            </p:extLst>
          </p:nvPr>
        </p:nvGraphicFramePr>
        <p:xfrm>
          <a:off x="251520" y="1967266"/>
          <a:ext cx="8640960" cy="4333018"/>
        </p:xfrm>
        <a:graphic>
          <a:graphicData uri="http://schemas.openxmlformats.org/drawingml/2006/table">
            <a:tbl>
              <a:tblPr firstRow="1" firstCol="1" bandRow="1"/>
              <a:tblGrid>
                <a:gridCol w="4314375"/>
                <a:gridCol w="4326585"/>
              </a:tblGrid>
              <a:tr h="61900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Физические явления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Химические явления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3800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1. Таяние льда, Плавление металла, </a:t>
                      </a:r>
                      <a:r>
                        <a:rPr lang="ru-RU" sz="2000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Почернение серебряного кольца</a:t>
                      </a:r>
                      <a:endParaRPr lang="ru-RU" sz="1800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1. Скисание молока, Протухание яиц, </a:t>
                      </a:r>
                      <a:r>
                        <a:rPr lang="ru-RU" sz="2000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Плавление стекла</a:t>
                      </a:r>
                      <a:endParaRPr lang="ru-RU" sz="1800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3800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2. </a:t>
                      </a:r>
                      <a:r>
                        <a:rPr lang="ru-RU" sz="2000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Горение свечи</a:t>
                      </a:r>
                      <a:r>
                        <a:rPr lang="ru-RU" sz="20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, Образование тумана, Растворение сахара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2. Сгорание бензина, </a:t>
                      </a:r>
                      <a:r>
                        <a:rPr lang="ru-RU" sz="2000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Засахаривание варенья</a:t>
                      </a:r>
                      <a:r>
                        <a:rPr lang="ru-RU" sz="20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, Окисление железа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3800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3. Замерзание воды, </a:t>
                      </a:r>
                      <a:r>
                        <a:rPr lang="ru-RU" sz="2000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Ржавление железа</a:t>
                      </a:r>
                      <a:r>
                        <a:rPr lang="ru-RU" sz="20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, Испарение воды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3. </a:t>
                      </a:r>
                      <a:r>
                        <a:rPr lang="ru-RU" sz="2000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Запах духов</a:t>
                      </a:r>
                      <a:r>
                        <a:rPr lang="ru-RU" sz="20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, Гниение листьев, Горение дров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48406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628800"/>
            <a:ext cx="8229600" cy="4896544"/>
          </a:xfrm>
        </p:spPr>
        <p:txBody>
          <a:bodyPr>
            <a:noAutofit/>
          </a:bodyPr>
          <a:lstStyle/>
          <a:p>
            <a:r>
              <a:rPr lang="ru-RU" b="1" dirty="0" smtClean="0"/>
              <a:t>1-Вариант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en-US" dirty="0" smtClean="0"/>
              <a:t>Fe</a:t>
            </a:r>
            <a:r>
              <a:rPr lang="ru-RU" baseline="-25000" dirty="0"/>
              <a:t>2</a:t>
            </a:r>
            <a:r>
              <a:rPr lang="en-US" dirty="0"/>
              <a:t>O</a:t>
            </a:r>
            <a:r>
              <a:rPr lang="ru-RU" baseline="-25000" dirty="0"/>
              <a:t>3</a:t>
            </a:r>
            <a:r>
              <a:rPr lang="ru-RU" dirty="0"/>
              <a:t> + </a:t>
            </a:r>
            <a:r>
              <a:rPr lang="ru-RU" dirty="0" smtClean="0">
                <a:solidFill>
                  <a:srgbClr val="FF0000"/>
                </a:solidFill>
              </a:rPr>
              <a:t>3</a:t>
            </a:r>
            <a:r>
              <a:rPr lang="en-US" dirty="0" smtClean="0"/>
              <a:t>H</a:t>
            </a:r>
            <a:r>
              <a:rPr lang="ru-RU" baseline="-25000" dirty="0"/>
              <a:t>2</a:t>
            </a:r>
            <a:r>
              <a:rPr lang="ru-RU" dirty="0"/>
              <a:t> = </a:t>
            </a:r>
            <a:r>
              <a:rPr lang="ru-RU" dirty="0">
                <a:solidFill>
                  <a:srgbClr val="FF0000"/>
                </a:solidFill>
              </a:rPr>
              <a:t>2</a:t>
            </a:r>
            <a:r>
              <a:rPr lang="en-US" dirty="0" smtClean="0"/>
              <a:t>Fe</a:t>
            </a:r>
            <a:r>
              <a:rPr lang="ru-RU" dirty="0" smtClean="0"/>
              <a:t> </a:t>
            </a:r>
            <a:r>
              <a:rPr lang="ru-RU" dirty="0"/>
              <a:t>+ </a:t>
            </a:r>
            <a:r>
              <a:rPr lang="ru-RU" dirty="0" smtClean="0">
                <a:solidFill>
                  <a:srgbClr val="FF0000"/>
                </a:solidFill>
              </a:rPr>
              <a:t>3</a:t>
            </a:r>
            <a:r>
              <a:rPr lang="en-US" dirty="0" smtClean="0"/>
              <a:t>H</a:t>
            </a:r>
            <a:r>
              <a:rPr lang="ru-RU" baseline="-25000" dirty="0"/>
              <a:t>2</a:t>
            </a:r>
            <a:r>
              <a:rPr lang="en-US" dirty="0"/>
              <a:t>O</a:t>
            </a:r>
            <a:r>
              <a:rPr lang="ru-RU" dirty="0"/>
              <a:t> </a:t>
            </a:r>
            <a:r>
              <a:rPr lang="ru-RU" dirty="0" smtClean="0"/>
              <a:t>- (</a:t>
            </a:r>
            <a:r>
              <a:rPr lang="ru-RU" dirty="0" smtClean="0">
                <a:solidFill>
                  <a:srgbClr val="FF0000"/>
                </a:solidFill>
              </a:rPr>
              <a:t>9</a:t>
            </a:r>
            <a:r>
              <a:rPr lang="ru-RU" dirty="0" smtClean="0"/>
              <a:t>)</a:t>
            </a:r>
            <a:br>
              <a:rPr lang="ru-RU" dirty="0" smtClean="0"/>
            </a:br>
            <a:r>
              <a:rPr lang="en-US" dirty="0" smtClean="0"/>
              <a:t>N</a:t>
            </a:r>
            <a:r>
              <a:rPr lang="ru-RU" baseline="-25000" dirty="0"/>
              <a:t>2</a:t>
            </a:r>
            <a:r>
              <a:rPr lang="ru-RU" dirty="0"/>
              <a:t> + </a:t>
            </a:r>
            <a:r>
              <a:rPr lang="ru-RU" dirty="0" smtClean="0">
                <a:solidFill>
                  <a:srgbClr val="FF0000"/>
                </a:solidFill>
              </a:rPr>
              <a:t>3</a:t>
            </a:r>
            <a:r>
              <a:rPr lang="en-US" dirty="0" smtClean="0"/>
              <a:t>H</a:t>
            </a:r>
            <a:r>
              <a:rPr lang="ru-RU" baseline="-25000" dirty="0"/>
              <a:t>2</a:t>
            </a:r>
            <a:r>
              <a:rPr lang="ru-RU" dirty="0"/>
              <a:t> = </a:t>
            </a:r>
            <a:r>
              <a:rPr lang="ru-RU" dirty="0" smtClean="0">
                <a:solidFill>
                  <a:srgbClr val="FF0000"/>
                </a:solidFill>
              </a:rPr>
              <a:t>2</a:t>
            </a:r>
            <a:r>
              <a:rPr lang="en-US" dirty="0" smtClean="0"/>
              <a:t>NH</a:t>
            </a:r>
            <a:r>
              <a:rPr lang="ru-RU" baseline="-25000" dirty="0"/>
              <a:t>3</a:t>
            </a:r>
            <a:r>
              <a:rPr lang="ru-RU" dirty="0"/>
              <a:t> </a:t>
            </a:r>
            <a:r>
              <a:rPr lang="ru-RU" dirty="0" smtClean="0"/>
              <a:t>- (</a:t>
            </a:r>
            <a:r>
              <a:rPr lang="ru-RU" dirty="0" smtClean="0">
                <a:solidFill>
                  <a:srgbClr val="FF0000"/>
                </a:solidFill>
              </a:rPr>
              <a:t>6</a:t>
            </a:r>
            <a:r>
              <a:rPr lang="ru-RU" dirty="0"/>
              <a:t>)</a:t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>2</a:t>
            </a:r>
            <a:r>
              <a:rPr lang="ru-RU" b="1" dirty="0" smtClean="0"/>
              <a:t>-Вариант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en-US" dirty="0" smtClean="0"/>
              <a:t>Zn</a:t>
            </a:r>
            <a:r>
              <a:rPr lang="ru-RU" dirty="0" smtClean="0"/>
              <a:t>  </a:t>
            </a:r>
            <a:r>
              <a:rPr lang="ru-RU" dirty="0"/>
              <a:t>+ </a:t>
            </a:r>
            <a:r>
              <a:rPr lang="ru-RU" dirty="0" smtClean="0">
                <a:solidFill>
                  <a:srgbClr val="FF0000"/>
                </a:solidFill>
              </a:rPr>
              <a:t>2</a:t>
            </a:r>
            <a:r>
              <a:rPr lang="en-US" dirty="0" err="1" smtClean="0"/>
              <a:t>HCl</a:t>
            </a:r>
            <a:r>
              <a:rPr lang="ru-RU" dirty="0" smtClean="0"/>
              <a:t>  </a:t>
            </a:r>
            <a:r>
              <a:rPr lang="ru-RU" dirty="0"/>
              <a:t>= </a:t>
            </a:r>
            <a:r>
              <a:rPr lang="en-US" dirty="0" err="1"/>
              <a:t>ZnCl</a:t>
            </a:r>
            <a:r>
              <a:rPr lang="ru-RU" baseline="-25000" dirty="0"/>
              <a:t>2</a:t>
            </a:r>
            <a:r>
              <a:rPr lang="ru-RU" dirty="0"/>
              <a:t> + </a:t>
            </a:r>
            <a:r>
              <a:rPr lang="en-US" dirty="0"/>
              <a:t>H</a:t>
            </a:r>
            <a:r>
              <a:rPr lang="ru-RU" baseline="-25000" dirty="0"/>
              <a:t>2</a:t>
            </a:r>
            <a:r>
              <a:rPr lang="ru-RU" dirty="0"/>
              <a:t> </a:t>
            </a:r>
            <a:r>
              <a:rPr lang="ru-RU" dirty="0" smtClean="0"/>
              <a:t>- (</a:t>
            </a:r>
            <a:r>
              <a:rPr lang="ru-RU" dirty="0" smtClean="0">
                <a:solidFill>
                  <a:srgbClr val="FF0000"/>
                </a:solidFill>
              </a:rPr>
              <a:t>5</a:t>
            </a:r>
            <a:r>
              <a:rPr lang="ru-RU" dirty="0" smtClean="0"/>
              <a:t>)</a:t>
            </a:r>
            <a:br>
              <a:rPr lang="ru-RU" dirty="0" smtClean="0"/>
            </a:br>
            <a:r>
              <a:rPr lang="ru-RU" dirty="0" smtClean="0">
                <a:solidFill>
                  <a:srgbClr val="FF0000"/>
                </a:solidFill>
              </a:rPr>
              <a:t>2</a:t>
            </a:r>
            <a:r>
              <a:rPr lang="en-US" dirty="0" smtClean="0"/>
              <a:t>Fe</a:t>
            </a:r>
            <a:r>
              <a:rPr lang="ru-RU" dirty="0" smtClean="0"/>
              <a:t> </a:t>
            </a:r>
            <a:r>
              <a:rPr lang="ru-RU" dirty="0"/>
              <a:t>+ </a:t>
            </a:r>
            <a:r>
              <a:rPr lang="ru-RU" dirty="0" smtClean="0">
                <a:solidFill>
                  <a:srgbClr val="FF0000"/>
                </a:solidFill>
              </a:rPr>
              <a:t>3</a:t>
            </a:r>
            <a:r>
              <a:rPr lang="en-US" dirty="0" smtClean="0"/>
              <a:t>Cl</a:t>
            </a:r>
            <a:r>
              <a:rPr lang="ru-RU" baseline="-25000" dirty="0"/>
              <a:t>2</a:t>
            </a:r>
            <a:r>
              <a:rPr lang="ru-RU" dirty="0"/>
              <a:t> </a:t>
            </a:r>
            <a:r>
              <a:rPr lang="ru-RU" baseline="-25000" dirty="0"/>
              <a:t> </a:t>
            </a:r>
            <a:r>
              <a:rPr lang="ru-RU" dirty="0"/>
              <a:t>= </a:t>
            </a:r>
            <a:r>
              <a:rPr lang="ru-RU" dirty="0" smtClean="0">
                <a:solidFill>
                  <a:srgbClr val="FF0000"/>
                </a:solidFill>
              </a:rPr>
              <a:t>2</a:t>
            </a:r>
            <a:r>
              <a:rPr lang="en-US" dirty="0" err="1" smtClean="0"/>
              <a:t>FeCl</a:t>
            </a:r>
            <a:r>
              <a:rPr lang="ru-RU" baseline="-25000" dirty="0"/>
              <a:t>3</a:t>
            </a:r>
            <a:r>
              <a:rPr lang="ru-RU" dirty="0"/>
              <a:t> </a:t>
            </a:r>
            <a:r>
              <a:rPr lang="ru-RU" dirty="0" smtClean="0"/>
              <a:t>- (</a:t>
            </a:r>
            <a:r>
              <a:rPr lang="ru-RU" dirty="0" smtClean="0">
                <a:solidFill>
                  <a:srgbClr val="FF0000"/>
                </a:solidFill>
              </a:rPr>
              <a:t>7</a:t>
            </a:r>
            <a:r>
              <a:rPr lang="ru-RU" dirty="0" smtClean="0"/>
              <a:t>)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Заголовок 1"/>
          <p:cNvSpPr txBox="1">
            <a:spLocks/>
          </p:cNvSpPr>
          <p:nvPr/>
        </p:nvSpPr>
        <p:spPr>
          <a:xfrm>
            <a:off x="467544" y="404664"/>
            <a:ext cx="8229600" cy="1224136"/>
          </a:xfrm>
          <a:prstGeom prst="rect">
            <a:avLst/>
          </a:prstGeom>
        </p:spPr>
        <p:txBody>
          <a:bodyPr vert="horz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b="1" dirty="0">
                <a:solidFill>
                  <a:srgbClr val="C00000"/>
                </a:solidFill>
              </a:rPr>
              <a:t>4</a:t>
            </a:r>
            <a:r>
              <a:rPr lang="ru-RU" b="1" dirty="0" smtClean="0">
                <a:solidFill>
                  <a:srgbClr val="C00000"/>
                </a:solidFill>
              </a:rPr>
              <a:t>. Работа в парах:</a:t>
            </a: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087628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82976" y="1772816"/>
            <a:ext cx="8229600" cy="4032448"/>
          </a:xfrm>
        </p:spPr>
        <p:txBody>
          <a:bodyPr>
            <a:noAutofit/>
          </a:bodyPr>
          <a:lstStyle/>
          <a:p>
            <a:pPr algn="ctr"/>
            <a:r>
              <a:rPr lang="ru-RU" sz="4400" b="1" dirty="0" smtClean="0"/>
              <a:t>1-Вариант</a:t>
            </a:r>
            <a:r>
              <a:rPr lang="ru-RU" sz="4400" b="1" dirty="0"/>
              <a:t> </a:t>
            </a:r>
            <a:r>
              <a:rPr lang="ru-RU" sz="4400" dirty="0" smtClean="0">
                <a:solidFill>
                  <a:srgbClr val="00B0F0"/>
                </a:solidFill>
              </a:rPr>
              <a:t>	</a:t>
            </a:r>
            <a:r>
              <a:rPr lang="ru-RU" sz="4400" dirty="0">
                <a:solidFill>
                  <a:srgbClr val="00B0F0"/>
                </a:solidFill>
              </a:rPr>
              <a:t> </a:t>
            </a:r>
            <a:r>
              <a:rPr lang="ru-RU" sz="4400" dirty="0" smtClean="0">
                <a:solidFill>
                  <a:srgbClr val="00B0F0"/>
                </a:solidFill>
              </a:rPr>
              <a:t>  </a:t>
            </a:r>
            <a:r>
              <a:rPr lang="ru-RU" sz="4400" b="1" dirty="0" smtClean="0"/>
              <a:t>2-Вариант</a:t>
            </a:r>
            <a:r>
              <a:rPr lang="ru-RU" sz="4400" dirty="0" smtClean="0"/>
              <a:t/>
            </a:r>
            <a:br>
              <a:rPr lang="ru-RU" sz="4400" dirty="0" smtClean="0"/>
            </a:br>
            <a:r>
              <a:rPr lang="ru-RU" sz="4400" dirty="0" smtClean="0"/>
              <a:t>1 – </a:t>
            </a:r>
            <a:r>
              <a:rPr lang="ru-RU" sz="4400" dirty="0" smtClean="0">
                <a:solidFill>
                  <a:srgbClr val="FF0000"/>
                </a:solidFill>
              </a:rPr>
              <a:t>б</a:t>
            </a:r>
            <a:r>
              <a:rPr lang="ru-RU" sz="4400" dirty="0" smtClean="0"/>
              <a:t>				1 - </a:t>
            </a:r>
            <a:r>
              <a:rPr lang="ru-RU" sz="4400" dirty="0" smtClean="0">
                <a:solidFill>
                  <a:srgbClr val="FF0000"/>
                </a:solidFill>
              </a:rPr>
              <a:t>в</a:t>
            </a:r>
            <a:r>
              <a:rPr lang="ru-RU" sz="4400" dirty="0" smtClean="0"/>
              <a:t/>
            </a:r>
            <a:br>
              <a:rPr lang="ru-RU" sz="4400" dirty="0" smtClean="0"/>
            </a:br>
            <a:r>
              <a:rPr lang="ru-RU" sz="4400" dirty="0" smtClean="0"/>
              <a:t>2 – </a:t>
            </a:r>
            <a:r>
              <a:rPr lang="ru-RU" sz="4400" dirty="0" smtClean="0">
                <a:solidFill>
                  <a:srgbClr val="FF0000"/>
                </a:solidFill>
              </a:rPr>
              <a:t>б</a:t>
            </a:r>
            <a:r>
              <a:rPr lang="ru-RU" sz="4400" dirty="0" smtClean="0"/>
              <a:t>				2 - </a:t>
            </a:r>
            <a:r>
              <a:rPr lang="ru-RU" sz="4400" dirty="0" smtClean="0">
                <a:solidFill>
                  <a:srgbClr val="FF0000"/>
                </a:solidFill>
              </a:rPr>
              <a:t>в</a:t>
            </a:r>
            <a:r>
              <a:rPr lang="ru-RU" sz="4400" dirty="0" smtClean="0"/>
              <a:t/>
            </a:r>
            <a:br>
              <a:rPr lang="ru-RU" sz="4400" dirty="0" smtClean="0"/>
            </a:br>
            <a:r>
              <a:rPr lang="ru-RU" sz="4400" dirty="0" smtClean="0"/>
              <a:t>3 – </a:t>
            </a:r>
            <a:r>
              <a:rPr lang="ru-RU" sz="4400" dirty="0" smtClean="0">
                <a:solidFill>
                  <a:srgbClr val="FF0000"/>
                </a:solidFill>
              </a:rPr>
              <a:t>в</a:t>
            </a:r>
            <a:r>
              <a:rPr lang="ru-RU" sz="4400" dirty="0" smtClean="0"/>
              <a:t>				3 - </a:t>
            </a:r>
            <a:r>
              <a:rPr lang="ru-RU" sz="4400" dirty="0" smtClean="0">
                <a:solidFill>
                  <a:srgbClr val="FF0000"/>
                </a:solidFill>
              </a:rPr>
              <a:t>г</a:t>
            </a:r>
            <a:r>
              <a:rPr lang="ru-RU" sz="4400" dirty="0" smtClean="0"/>
              <a:t/>
            </a:r>
            <a:br>
              <a:rPr lang="ru-RU" sz="4400" dirty="0" smtClean="0"/>
            </a:br>
            <a:r>
              <a:rPr lang="ru-RU" sz="4400" dirty="0" smtClean="0"/>
              <a:t>4 – </a:t>
            </a:r>
            <a:r>
              <a:rPr lang="ru-RU" sz="4400" dirty="0" smtClean="0">
                <a:solidFill>
                  <a:srgbClr val="FF0000"/>
                </a:solidFill>
              </a:rPr>
              <a:t>г</a:t>
            </a:r>
            <a:r>
              <a:rPr lang="ru-RU" sz="4400" dirty="0" smtClean="0"/>
              <a:t>				4 - </a:t>
            </a:r>
            <a:r>
              <a:rPr lang="ru-RU" sz="4400" dirty="0" smtClean="0">
                <a:solidFill>
                  <a:srgbClr val="FF0000"/>
                </a:solidFill>
              </a:rPr>
              <a:t>г</a:t>
            </a:r>
            <a:r>
              <a:rPr lang="ru-RU" sz="4400" dirty="0" smtClean="0"/>
              <a:t/>
            </a:r>
            <a:br>
              <a:rPr lang="ru-RU" sz="4400" dirty="0" smtClean="0"/>
            </a:br>
            <a:r>
              <a:rPr lang="ru-RU" sz="4400" dirty="0" smtClean="0"/>
              <a:t>5 – </a:t>
            </a:r>
            <a:r>
              <a:rPr lang="ru-RU" sz="4400" dirty="0" smtClean="0">
                <a:solidFill>
                  <a:srgbClr val="FF0000"/>
                </a:solidFill>
              </a:rPr>
              <a:t>5</a:t>
            </a:r>
            <a:r>
              <a:rPr lang="ru-RU" sz="4400" dirty="0" smtClean="0"/>
              <a:t>				5 - </a:t>
            </a:r>
            <a:r>
              <a:rPr lang="ru-RU" sz="4400" dirty="0" smtClean="0">
                <a:solidFill>
                  <a:srgbClr val="FF0000"/>
                </a:solidFill>
              </a:rPr>
              <a:t>4</a:t>
            </a:r>
            <a:endParaRPr lang="ru-RU" sz="4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Заголовок 1"/>
          <p:cNvSpPr txBox="1">
            <a:spLocks/>
          </p:cNvSpPr>
          <p:nvPr/>
        </p:nvSpPr>
        <p:spPr>
          <a:xfrm>
            <a:off x="467544" y="404664"/>
            <a:ext cx="8229600" cy="1224136"/>
          </a:xfrm>
          <a:prstGeom prst="rect">
            <a:avLst/>
          </a:prstGeom>
        </p:spPr>
        <p:txBody>
          <a:bodyPr vert="horz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b="1" dirty="0" smtClean="0">
                <a:solidFill>
                  <a:srgbClr val="C00000"/>
                </a:solidFill>
              </a:rPr>
              <a:t>6. Самостоятельная работа:</a:t>
            </a: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743677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548680"/>
            <a:ext cx="5328592" cy="1066800"/>
          </a:xfrm>
        </p:spPr>
        <p:txBody>
          <a:bodyPr>
            <a:noAutofit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Закончите одно из предложений:</a:t>
            </a: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916832"/>
            <a:ext cx="8229600" cy="4536504"/>
          </a:xfrm>
        </p:spPr>
        <p:txBody>
          <a:bodyPr>
            <a:noAutofit/>
          </a:bodyPr>
          <a:lstStyle/>
          <a:p>
            <a:r>
              <a:rPr lang="ru-RU" sz="4400" i="1" dirty="0"/>
              <a:t>- </a:t>
            </a:r>
            <a:r>
              <a:rPr lang="ru-RU" sz="3600" i="1" dirty="0"/>
              <a:t>было интересно…</a:t>
            </a:r>
            <a:endParaRPr lang="ru-RU" sz="3600" dirty="0"/>
          </a:p>
          <a:p>
            <a:r>
              <a:rPr lang="ru-RU" sz="3600" i="1" dirty="0"/>
              <a:t>- было трудно…</a:t>
            </a:r>
            <a:endParaRPr lang="ru-RU" sz="3600" dirty="0"/>
          </a:p>
          <a:p>
            <a:r>
              <a:rPr lang="ru-RU" sz="3600" i="1" dirty="0"/>
              <a:t>- я понял, что…</a:t>
            </a:r>
            <a:endParaRPr lang="ru-RU" sz="3600" dirty="0"/>
          </a:p>
          <a:p>
            <a:r>
              <a:rPr lang="ru-RU" sz="3600" i="1" dirty="0"/>
              <a:t>- я приобрёл…</a:t>
            </a:r>
            <a:endParaRPr lang="ru-RU" sz="3600" dirty="0"/>
          </a:p>
          <a:p>
            <a:r>
              <a:rPr lang="ru-RU" sz="3600" i="1" dirty="0"/>
              <a:t>- я попробую…</a:t>
            </a:r>
            <a:endParaRPr lang="ru-RU" sz="3600" dirty="0"/>
          </a:p>
          <a:p>
            <a:r>
              <a:rPr lang="ru-RU" sz="3600" i="1" dirty="0"/>
              <a:t>- урок дал мне для жизни…</a:t>
            </a:r>
            <a:endParaRPr lang="ru-RU" sz="3600" dirty="0"/>
          </a:p>
          <a:p>
            <a:r>
              <a:rPr lang="ru-RU" sz="3600" i="1" dirty="0"/>
              <a:t>- мне понравилось…</a:t>
            </a:r>
            <a:endParaRPr lang="ru-RU" sz="3600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275</TotalTime>
  <Words>204</Words>
  <Application>Microsoft Office PowerPoint</Application>
  <PresentationFormat>Экран (4:3)</PresentationFormat>
  <Paragraphs>34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Городская</vt:lpstr>
      <vt:lpstr>Повторение и обобщение по теме:</vt:lpstr>
      <vt:lpstr>«Незнающие пусть научатся, а знающие вспомнят ещё раз!»</vt:lpstr>
      <vt:lpstr>Цель урока:</vt:lpstr>
      <vt:lpstr>А) 3H2O, 5NH3, CO2, Na2O;  Б) Mr (NaNO3) = 85;  В) ω (O2) = 0,7 = 70%.</vt:lpstr>
      <vt:lpstr>1-Вариант P2O5, Al2S3, Na2O, SiO2  2-Вариант I   II    II   II     III  II       V  I K2S, MgO, Al2O3, PCl5</vt:lpstr>
      <vt:lpstr>Презентация PowerPoint</vt:lpstr>
      <vt:lpstr>1-Вариант Fe2O3 + 3H2 = 2Fe + 3H2O - (9) N2 + 3H2 = 2NH3 - (6)  2-Вариант Zn  + 2HCl  = ZnCl2 + H2 - (5) 2Fe + 3Cl2  = 2FeCl3 - (7)</vt:lpstr>
      <vt:lpstr>1-Вариант     2-Вариант 1 – б    1 - в 2 – б    2 - в 3 – в    3 - г 4 – г    4 - г 5 – 5    5 - 4</vt:lpstr>
      <vt:lpstr>Закончите одно из предложений:</vt:lpstr>
      <vt:lpstr>Домашнее задание: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Урок-турнир по теме:</dc:title>
  <dc:creator>P</dc:creator>
  <cp:lastModifiedBy>user</cp:lastModifiedBy>
  <cp:revision>29</cp:revision>
  <dcterms:created xsi:type="dcterms:W3CDTF">2014-11-24T09:34:21Z</dcterms:created>
  <dcterms:modified xsi:type="dcterms:W3CDTF">2020-11-16T21:46:51Z</dcterms:modified>
</cp:coreProperties>
</file>