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58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63" r:id="rId18"/>
    <p:sldId id="28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876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FA21E-2370-4622-9D74-659B8BE359BE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2C1AB-286E-4094-8392-B83B27FFB7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18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41263-B26B-48E5-B5D2-F7DC6B8A910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655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886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2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32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9291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0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6320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660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185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6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0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4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99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89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5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52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8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60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855876-362A-471C-A83D-682BE8A7B6FB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ge.sdamgia.ru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yaklass.ru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cool-collection.edu.ru/" TargetMode="External"/><Relationship Id="rId2" Type="http://schemas.openxmlformats.org/officeDocument/2006/relationships/hyperlink" Target="http://www.school.edu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indow.edu.ru/" TargetMode="External"/><Relationship Id="rId4" Type="http://schemas.openxmlformats.org/officeDocument/2006/relationships/hyperlink" Target="http://www.fcior.edu.r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5851" y="126458"/>
            <a:ext cx="8001000" cy="2971801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1200" y="5884333"/>
            <a:ext cx="6400800" cy="1947333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endParaRPr lang="ru-RU" sz="1800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8628" y="648733"/>
            <a:ext cx="9347200" cy="28633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ПРИМЕНЕНИЕ ЭЛЕКТРОННЫХ ОБРАЗОВАТЕЛЬНЫХ РЕСУРСОВ НА УРОКАХ ХИМИИ И БИОЛОГИИ. РАБОТА НА ОБРАЗОВАТЕЛЬНЫХ ПЛАТФОРМАХ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10919" y="5087567"/>
            <a:ext cx="4844374" cy="1575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Подготовил: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Манченко И.С.,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учитель биологии и химии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МБОУ «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Ровеньская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ООШ»</a:t>
            </a:r>
            <a:endParaRPr lang="ru-RU" dirty="0">
              <a:solidFill>
                <a:schemeClr val="tx1"/>
              </a:solidFill>
              <a:latin typeface="Arial Black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35" y="226542"/>
            <a:ext cx="11132456" cy="30594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tx1"/>
                </a:solidFill>
                <a:latin typeface="Arial Black" pitchFamily="34" charset="0"/>
              </a:rPr>
              <a:t>Образовательная </a:t>
            </a:r>
            <a:r>
              <a:rPr lang="ru-RU" sz="5400" b="1" dirty="0" smtClean="0">
                <a:solidFill>
                  <a:schemeClr val="tx1"/>
                </a:solidFill>
                <a:latin typeface="Arial Black" pitchFamily="34" charset="0"/>
              </a:rPr>
              <a:t>платформа </a:t>
            </a:r>
            <a:r>
              <a:rPr lang="ru-RU" sz="5400" dirty="0" smtClean="0">
                <a:solidFill>
                  <a:schemeClr val="tx1"/>
                </a:solidFill>
                <a:latin typeface="Arial Black" pitchFamily="34" charset="0"/>
              </a:rPr>
              <a:t>- </a:t>
            </a:r>
            <a:r>
              <a:rPr lang="ru-RU" sz="4000" dirty="0">
                <a:solidFill>
                  <a:schemeClr val="tx1"/>
                </a:solidFill>
                <a:latin typeface="Calibri" pitchFamily="34" charset="0"/>
              </a:rPr>
              <a:t>система </a:t>
            </a:r>
            <a:r>
              <a:rPr lang="ru-RU" sz="4000" dirty="0" smtClean="0">
                <a:solidFill>
                  <a:schemeClr val="tx1"/>
                </a:solidFill>
                <a:latin typeface="Calibri" pitchFamily="34" charset="0"/>
              </a:rPr>
              <a:t>управления </a:t>
            </a:r>
            <a:r>
              <a:rPr lang="ru-RU" sz="4000" dirty="0">
                <a:solidFill>
                  <a:schemeClr val="tx1"/>
                </a:solidFill>
                <a:latin typeface="Calibri" pitchFamily="34" charset="0"/>
              </a:rPr>
              <a:t>обучением. Это прикладное программное обучение, которое могут использовать все участники учебного процесса</a:t>
            </a:r>
            <a:r>
              <a:rPr lang="ru-RU" sz="40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ru-RU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12116"/>
          <a:stretch/>
        </p:blipFill>
        <p:spPr>
          <a:xfrm>
            <a:off x="478972" y="4254544"/>
            <a:ext cx="4385245" cy="21603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/>
          <a:srcRect l="-472" t="27044" r="47611" b="41384"/>
          <a:stretch/>
        </p:blipFill>
        <p:spPr>
          <a:xfrm>
            <a:off x="6879292" y="3635950"/>
            <a:ext cx="4852925" cy="21738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8639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1" y="292702"/>
            <a:ext cx="11321143" cy="1507067"/>
          </a:xfrm>
        </p:spPr>
        <p:txBody>
          <a:bodyPr>
            <a:noAutofit/>
          </a:bodyPr>
          <a:lstStyle/>
          <a:p>
            <a:pPr marL="0" indent="0" algn="ctr"/>
            <a:r>
              <a:rPr lang="ru-RU" b="1" dirty="0">
                <a:latin typeface="Arial Black" pitchFamily="34" charset="0"/>
                <a:cs typeface="Times New Roman" panose="02020603050405020304" pitchFamily="18" charset="0"/>
              </a:rPr>
              <a:t>Практическая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Arial Black" pitchFamily="34" charset="0"/>
                <a:cs typeface="Times New Roman" panose="02020603050405020304" pitchFamily="18" charset="0"/>
              </a:rPr>
              <a:t>реализация </a:t>
            </a:r>
            <a:r>
              <a:rPr lang="ru-RU" dirty="0" smtClean="0">
                <a:latin typeface="Arial Black" pitchFamily="34" charset="0"/>
                <a:cs typeface="Times New Roman" panose="02020603050405020304" pitchFamily="18" charset="0"/>
              </a:rPr>
              <a:t>образовательных </a:t>
            </a:r>
            <a:r>
              <a:rPr lang="ru-RU" dirty="0" smtClean="0">
                <a:latin typeface="Arial Black" pitchFamily="34" charset="0"/>
                <a:cs typeface="Times New Roman" panose="02020603050405020304" pitchFamily="18" charset="0"/>
              </a:rPr>
              <a:t>платформ в </a:t>
            </a:r>
            <a:r>
              <a:rPr lang="ru-RU" dirty="0" smtClean="0">
                <a:latin typeface="Arial Black" pitchFamily="34" charset="0"/>
                <a:cs typeface="Times New Roman" panose="02020603050405020304" pitchFamily="18" charset="0"/>
              </a:rPr>
              <a:t>учебном </a:t>
            </a:r>
            <a:r>
              <a:rPr lang="ru-RU" dirty="0" smtClean="0">
                <a:latin typeface="Arial Black" pitchFamily="34" charset="0"/>
                <a:cs typeface="Times New Roman" panose="02020603050405020304" pitchFamily="18" charset="0"/>
              </a:rPr>
              <a:t>заведении позволит</a:t>
            </a:r>
            <a:r>
              <a:rPr lang="ru-RU" dirty="0">
                <a:latin typeface="Arial Black" pitchFamily="34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6629" y="2456880"/>
            <a:ext cx="97100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Calibri" pitchFamily="34" charset="0"/>
                <a:cs typeface="Times New Roman" panose="02020603050405020304" pitchFamily="18" charset="0"/>
              </a:rPr>
              <a:t>  </a:t>
            </a:r>
            <a:r>
              <a:rPr lang="ru-RU" sz="3600" dirty="0" smtClean="0">
                <a:latin typeface="Calibri" pitchFamily="34" charset="0"/>
                <a:cs typeface="Times New Roman" panose="02020603050405020304" pitchFamily="18" charset="0"/>
              </a:rPr>
              <a:t>разработать </a:t>
            </a:r>
            <a:r>
              <a:rPr lang="ru-RU" sz="3600" dirty="0">
                <a:latin typeface="Calibri" pitchFamily="34" charset="0"/>
                <a:cs typeface="Times New Roman" panose="02020603050405020304" pitchFamily="18" charset="0"/>
              </a:rPr>
              <a:t>принципиально новые педагогические подходы к организации учебного процесса</a:t>
            </a:r>
            <a:r>
              <a:rPr lang="ru-RU" sz="3600" dirty="0" smtClean="0">
                <a:latin typeface="Calibri" pitchFamily="34" charset="0"/>
                <a:cs typeface="Times New Roman" panose="02020603050405020304" pitchFamily="18" charset="0"/>
              </a:rPr>
              <a:t>;</a:t>
            </a:r>
          </a:p>
          <a:p>
            <a:pPr lvl="0"/>
            <a:endParaRPr lang="ru-RU" sz="3600" dirty="0">
              <a:latin typeface="Calibri" pitchFamily="34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600" dirty="0" smtClean="0">
                <a:latin typeface="Calibri" pitchFamily="34" charset="0"/>
                <a:cs typeface="Times New Roman" panose="02020603050405020304" pitchFamily="18" charset="0"/>
              </a:rPr>
              <a:t>  упростить </a:t>
            </a:r>
            <a:r>
              <a:rPr lang="ru-RU" sz="3600" dirty="0">
                <a:latin typeface="Calibri" pitchFamily="34" charset="0"/>
                <a:cs typeface="Times New Roman" panose="02020603050405020304" pitchFamily="18" charset="0"/>
              </a:rPr>
              <a:t>процесс разработки и </a:t>
            </a:r>
            <a:r>
              <a:rPr lang="ru-RU" sz="3600" dirty="0" smtClean="0">
                <a:latin typeface="Calibri" pitchFamily="34" charset="0"/>
                <a:cs typeface="Times New Roman" panose="02020603050405020304" pitchFamily="18" charset="0"/>
              </a:rPr>
              <a:t>адаптации педагогических приложении.</a:t>
            </a:r>
            <a:endParaRPr lang="ru-RU" sz="3600" dirty="0">
              <a:latin typeface="Calibri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48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2" y="162074"/>
            <a:ext cx="11430000" cy="1507067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Работа на образовательных платформах позволяет обеспечить: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5029" y="2161026"/>
            <a:ext cx="1017451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v"/>
            </a:pPr>
            <a:r>
              <a:rPr lang="ru-RU" sz="3200" dirty="0">
                <a:latin typeface="Calibri" pitchFamily="34" charset="0"/>
              </a:rPr>
              <a:t>возможность одновременного обучения большого количества обучающихся</a:t>
            </a:r>
            <a:r>
              <a:rPr lang="ru-RU" sz="3200" dirty="0" smtClean="0">
                <a:latin typeface="Calibri" pitchFamily="34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v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3200" dirty="0">
                <a:latin typeface="Calibri" pitchFamily="34" charset="0"/>
              </a:rPr>
              <a:t>повышение качества образования за </a:t>
            </a:r>
            <a:r>
              <a:rPr lang="ru-RU" sz="3200" dirty="0" smtClean="0">
                <a:latin typeface="Calibri" pitchFamily="34" charset="0"/>
              </a:rPr>
              <a:t>счёт </a:t>
            </a:r>
            <a:r>
              <a:rPr lang="ru-RU" sz="3200" dirty="0">
                <a:latin typeface="Calibri" pitchFamily="34" charset="0"/>
              </a:rPr>
              <a:t>применения современных средств обучения и технологий</a:t>
            </a:r>
            <a:r>
              <a:rPr lang="ru-RU" sz="3200" dirty="0" smtClean="0">
                <a:latin typeface="Calibri" pitchFamily="34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v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3200" dirty="0">
                <a:latin typeface="Calibri" pitchFamily="34" charset="0"/>
              </a:rPr>
              <a:t>мгновенный доступ к объёмным электронным библиотекам и базам знаний.</a:t>
            </a:r>
          </a:p>
        </p:txBody>
      </p:sp>
    </p:spTree>
    <p:extLst>
      <p:ext uri="{BB962C8B-B14F-4D97-AF65-F5344CB8AC3E}">
        <p14:creationId xmlns:p14="http://schemas.microsoft.com/office/powerpoint/2010/main" val="4036219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4228" y="55343"/>
            <a:ext cx="10377715" cy="1507067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современные формы </a:t>
            </a:r>
            <a:r>
              <a:rPr lang="ru-RU" dirty="0">
                <a:latin typeface="Arial Black" pitchFamily="34" charset="0"/>
              </a:rPr>
              <a:t>дистанционного образования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2229" y="1605069"/>
            <a:ext cx="1180011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§"/>
            </a:pPr>
            <a:r>
              <a:rPr lang="ru-RU" sz="3600" b="1" u="sng" dirty="0">
                <a:latin typeface="Calibri" pitchFamily="34" charset="0"/>
              </a:rPr>
              <a:t>ч</a:t>
            </a:r>
            <a:r>
              <a:rPr lang="ru-RU" sz="3600" b="1" u="sng" dirty="0" smtClean="0">
                <a:latin typeface="Calibri" pitchFamily="34" charset="0"/>
              </a:rPr>
              <a:t>ат </a:t>
            </a:r>
            <a:r>
              <a:rPr lang="ru-RU" sz="3600" b="1" u="sng" dirty="0">
                <a:latin typeface="Calibri" pitchFamily="34" charset="0"/>
              </a:rPr>
              <a:t>- занятие</a:t>
            </a:r>
            <a:r>
              <a:rPr lang="ru-RU" sz="3200" dirty="0">
                <a:latin typeface="Calibri" pitchFamily="34" charset="0"/>
              </a:rPr>
              <a:t> – учебные мероприятия, которые проводятся синхронно, т.е. все участники учебного процесса одновременно имеют доступ к чату, и педагоги и </a:t>
            </a:r>
            <a:r>
              <a:rPr lang="ru-RU" sz="3200" dirty="0" smtClean="0">
                <a:latin typeface="Calibri" pitchFamily="34" charset="0"/>
              </a:rPr>
              <a:t>обучающиеся</a:t>
            </a:r>
            <a:r>
              <a:rPr lang="ru-RU" sz="3200" dirty="0">
                <a:latin typeface="Calibri" pitchFamily="34" charset="0"/>
              </a:rPr>
              <a:t>;</a:t>
            </a:r>
            <a:endParaRPr lang="ru-RU" sz="3200" dirty="0" smtClean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§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600" b="1" u="sng" dirty="0">
                <a:latin typeface="Calibri" pitchFamily="34" charset="0"/>
              </a:rPr>
              <a:t>в</a:t>
            </a:r>
            <a:r>
              <a:rPr lang="ru-RU" sz="3600" b="1" u="sng" dirty="0" smtClean="0">
                <a:latin typeface="Calibri" pitchFamily="34" charset="0"/>
              </a:rPr>
              <a:t>еб </a:t>
            </a:r>
            <a:r>
              <a:rPr lang="ru-RU" sz="3600" b="1" u="sng" dirty="0">
                <a:latin typeface="Calibri" pitchFamily="34" charset="0"/>
              </a:rPr>
              <a:t>- занятие</a:t>
            </a:r>
            <a:r>
              <a:rPr lang="ru-RU" sz="3200" dirty="0">
                <a:latin typeface="Calibri" pitchFamily="34" charset="0"/>
              </a:rPr>
              <a:t> – уроки, лабораторные работы, семинары, конференции, деловые практикумы и другие формы дистанционных учебных занятий с помощью сети </a:t>
            </a:r>
            <a:r>
              <a:rPr lang="ru-RU" sz="3200" dirty="0" smtClean="0">
                <a:latin typeface="Calibri" pitchFamily="34" charset="0"/>
              </a:rPr>
              <a:t>Интернет</a:t>
            </a:r>
            <a:r>
              <a:rPr lang="ru-RU" sz="3200" dirty="0">
                <a:latin typeface="Calibri" pitchFamily="34" charset="0"/>
              </a:rPr>
              <a:t>;</a:t>
            </a:r>
            <a:endParaRPr lang="ru-RU" sz="3200" dirty="0" smtClean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§"/>
            </a:pPr>
            <a:endParaRPr lang="ru-RU" sz="3200" dirty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3600" b="1" u="sng" dirty="0">
                <a:latin typeface="Calibri" pitchFamily="34" charset="0"/>
              </a:rPr>
              <a:t>т</a:t>
            </a:r>
            <a:r>
              <a:rPr lang="ru-RU" sz="3600" b="1" u="sng" dirty="0" smtClean="0">
                <a:latin typeface="Calibri" pitchFamily="34" charset="0"/>
              </a:rPr>
              <a:t>елеконференция</a:t>
            </a:r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>
                <a:latin typeface="Calibri" pitchFamily="34" charset="0"/>
              </a:rPr>
              <a:t>– проводится с использованием рассылок по электронной почте. </a:t>
            </a:r>
          </a:p>
        </p:txBody>
      </p:sp>
    </p:spTree>
    <p:extLst>
      <p:ext uri="{BB962C8B-B14F-4D97-AF65-F5344CB8AC3E}">
        <p14:creationId xmlns:p14="http://schemas.microsoft.com/office/powerpoint/2010/main" val="3851240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4383" y="162075"/>
            <a:ext cx="8534400" cy="853925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 smtClean="0">
                <a:latin typeface="Arial Black" pitchFamily="34" charset="0"/>
              </a:rPr>
              <a:t>Платформа </a:t>
            </a:r>
            <a:r>
              <a:rPr lang="ru-RU" b="1" dirty="0">
                <a:latin typeface="Arial Black" pitchFamily="34" charset="0"/>
              </a:rPr>
              <a:t>«Решу ОГЭ, ЕГЭ</a:t>
            </a:r>
            <a:r>
              <a:rPr lang="ru-RU" b="1" dirty="0" smtClean="0">
                <a:latin typeface="Arial Black" pitchFamily="34" charset="0"/>
              </a:rPr>
              <a:t>»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Рисунок 3" descr="C:\Users\user\Desktop\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913" y="1393369"/>
            <a:ext cx="6560457" cy="48622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88682" y="870855"/>
            <a:ext cx="531223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Решу ОГЭ, ЭГЭ - дистанционная подготовка к государственным экзаменам</a:t>
            </a:r>
            <a:r>
              <a:rPr lang="ru-RU" sz="2400" dirty="0" smtClean="0">
                <a:latin typeface="Calibri" pitchFamily="34" charset="0"/>
              </a:rPr>
              <a:t>.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>
                <a:latin typeface="Calibri" pitchFamily="34" charset="0"/>
                <a:hlinkClick r:id="rId3"/>
              </a:rPr>
              <a:t>https://oge.sdamgia.ru</a:t>
            </a:r>
            <a:r>
              <a:rPr lang="en-US" sz="2400" dirty="0" smtClean="0">
                <a:latin typeface="Calibri" pitchFamily="34" charset="0"/>
                <a:hlinkClick r:id="rId3"/>
              </a:rPr>
              <a:t>/</a:t>
            </a:r>
            <a:endParaRPr lang="en-US" sz="2400" dirty="0" smtClean="0">
              <a:latin typeface="Calibri" pitchFamily="34" charset="0"/>
            </a:endParaRPr>
          </a:p>
          <a:p>
            <a:endParaRPr lang="ru-RU" sz="2400" dirty="0" smtClean="0">
              <a:latin typeface="Calibri" pitchFamily="34" charset="0"/>
            </a:endParaRPr>
          </a:p>
          <a:p>
            <a:r>
              <a:rPr lang="ru-RU" sz="2400" dirty="0" smtClean="0">
                <a:latin typeface="Calibri" pitchFamily="34" charset="0"/>
              </a:rPr>
              <a:t>Одна </a:t>
            </a:r>
            <a:r>
              <a:rPr lang="ru-RU" sz="2400" dirty="0">
                <a:latin typeface="Calibri" pitchFamily="34" charset="0"/>
              </a:rPr>
              <a:t>из возможностей данного портала – дистанционное решение обучающимися онлайн – тестов, составленных учителем</a:t>
            </a:r>
            <a:r>
              <a:rPr lang="ru-RU" sz="2400" dirty="0" smtClean="0">
                <a:latin typeface="Calibri" pitchFamily="34" charset="0"/>
              </a:rPr>
              <a:t>.</a:t>
            </a:r>
          </a:p>
          <a:p>
            <a:endParaRPr lang="ru-RU" sz="2400" dirty="0">
              <a:latin typeface="Calibri" pitchFamily="34" charset="0"/>
            </a:endParaRPr>
          </a:p>
          <a:p>
            <a:r>
              <a:rPr lang="ru-RU" sz="2400" dirty="0">
                <a:latin typeface="Calibri" pitchFamily="34" charset="0"/>
              </a:rPr>
              <a:t>Сервис «Решу ОГЭ, ЕГЭ» автоматизировано создаёт каталоги прототипов экзаменационных заданий с решениями, систему тестов – тренажёров для подготовки к экзаменам.</a:t>
            </a:r>
          </a:p>
          <a:p>
            <a:endParaRPr lang="ru-RU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005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85" y="0"/>
            <a:ext cx="11669486" cy="1507067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 smtClean="0">
                <a:latin typeface="Arial Black" pitchFamily="34" charset="0"/>
              </a:rPr>
              <a:t>Платформа </a:t>
            </a:r>
            <a:r>
              <a:rPr lang="ru-RU" b="1" dirty="0">
                <a:latin typeface="Arial Black" pitchFamily="34" charset="0"/>
              </a:rPr>
              <a:t>«Российская электронная школа (РЭШ</a:t>
            </a:r>
            <a:r>
              <a:rPr lang="ru-RU" b="1" dirty="0" smtClean="0">
                <a:latin typeface="Arial Black" pitchFamily="34" charset="0"/>
              </a:rPr>
              <a:t>)»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711" y="1462842"/>
            <a:ext cx="452845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Российская электронная школа (РЭШ) – открытая информационно-образовательная платформа, направленная на обеспечение беспрепятственного доступа к обучающим программам начального, основного и среднего общего </a:t>
            </a:r>
            <a:r>
              <a:rPr lang="ru-RU" sz="2800" dirty="0" smtClean="0">
                <a:latin typeface="Calibri" pitchFamily="34" charset="0"/>
              </a:rPr>
              <a:t>образования</a:t>
            </a:r>
            <a:r>
              <a:rPr lang="ru-RU" sz="2800" dirty="0" smtClean="0">
                <a:latin typeface="Calibri" pitchFamily="34" charset="0"/>
              </a:rPr>
              <a:t>.</a:t>
            </a:r>
          </a:p>
          <a:p>
            <a:r>
              <a:rPr lang="en-US" sz="2800" dirty="0">
                <a:latin typeface="Calibri" pitchFamily="34" charset="0"/>
                <a:hlinkClick r:id="rId2"/>
              </a:rPr>
              <a:t>https://</a:t>
            </a:r>
            <a:r>
              <a:rPr lang="en-US" sz="2800" dirty="0" smtClean="0">
                <a:latin typeface="Calibri" pitchFamily="34" charset="0"/>
                <a:hlinkClick r:id="rId2"/>
              </a:rPr>
              <a:t>resh.edu.ru</a:t>
            </a:r>
            <a:endParaRPr lang="ru-RU" sz="2800" dirty="0" smtClean="0">
              <a:latin typeface="Calibri" pitchFamily="34" charset="0"/>
            </a:endParaRPr>
          </a:p>
          <a:p>
            <a:endParaRPr lang="en-US" sz="2800" dirty="0" smtClean="0">
              <a:latin typeface="Calibri" pitchFamily="34" charset="0"/>
            </a:endParaRPr>
          </a:p>
        </p:txBody>
      </p:sp>
      <p:pic>
        <p:nvPicPr>
          <p:cNvPr id="3" name="Picture 2" descr="C:\Users\user1\Desktop\РМО_Химия, биология_04.02.2021\Выступление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829" y="1578955"/>
            <a:ext cx="7184571" cy="49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352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413" y="234646"/>
            <a:ext cx="6848702" cy="650726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Платформа «</a:t>
            </a:r>
            <a:r>
              <a:rPr lang="ru-RU" dirty="0" err="1" smtClean="0">
                <a:latin typeface="Arial Black" pitchFamily="34" charset="0"/>
              </a:rPr>
              <a:t>Якласс</a:t>
            </a:r>
            <a:r>
              <a:rPr lang="ru-RU" dirty="0" smtClean="0">
                <a:latin typeface="Arial Black" pitchFamily="34" charset="0"/>
              </a:rPr>
              <a:t>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114" y="1306285"/>
            <a:ext cx="470262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«</a:t>
            </a:r>
            <a:r>
              <a:rPr lang="ru-RU" sz="2800" dirty="0" err="1">
                <a:latin typeface="Calibri" pitchFamily="34" charset="0"/>
              </a:rPr>
              <a:t>ЯКласс</a:t>
            </a:r>
            <a:r>
              <a:rPr lang="ru-RU" sz="2800" dirty="0">
                <a:latin typeface="Calibri" pitchFamily="34" charset="0"/>
              </a:rPr>
              <a:t>» – образовательный интернет - ресурс для педагогов, обучающихся и их родителей</a:t>
            </a:r>
            <a:r>
              <a:rPr lang="ru-RU" sz="2800" dirty="0" smtClean="0">
                <a:latin typeface="Calibri" pitchFamily="34" charset="0"/>
              </a:rPr>
              <a:t>.</a:t>
            </a:r>
          </a:p>
          <a:p>
            <a:r>
              <a:rPr lang="en-US" sz="2800" dirty="0" smtClean="0">
                <a:latin typeface="Calibri" pitchFamily="34" charset="0"/>
                <a:hlinkClick r:id="rId2"/>
              </a:rPr>
              <a:t>http://www.yaklass.ru</a:t>
            </a:r>
            <a:endParaRPr lang="en-US" sz="2800" dirty="0">
              <a:latin typeface="Calibri" pitchFamily="34" charset="0"/>
            </a:endParaRPr>
          </a:p>
          <a:p>
            <a:endParaRPr lang="ru-RU" sz="2800" dirty="0" smtClean="0">
              <a:latin typeface="Calibri" pitchFamily="34" charset="0"/>
            </a:endParaRPr>
          </a:p>
          <a:p>
            <a:r>
              <a:rPr lang="ru-RU" sz="2800" dirty="0">
                <a:latin typeface="Calibri" pitchFamily="34" charset="0"/>
              </a:rPr>
              <a:t>«</a:t>
            </a:r>
            <a:r>
              <a:rPr lang="ru-RU" sz="2800" dirty="0" err="1">
                <a:latin typeface="Calibri" pitchFamily="34" charset="0"/>
              </a:rPr>
              <a:t>ЯКласс</a:t>
            </a:r>
            <a:r>
              <a:rPr lang="ru-RU" sz="2800" dirty="0">
                <a:latin typeface="Calibri" pitchFamily="34" charset="0"/>
              </a:rPr>
              <a:t>» развивает навыки работы с информационными технологиями, как у учителя, так и у школьника и позволяет им общаться на одном языке</a:t>
            </a:r>
            <a:r>
              <a:rPr lang="ru-RU" sz="2800" dirty="0" smtClean="0">
                <a:latin typeface="Calibri" pitchFamily="34" charset="0"/>
              </a:rPr>
              <a:t>.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1027" name="Picture 3" descr="C:\Users\user1\Desktop\РМО_Химия, биология_04.02.2021\Выступление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857" y="1428052"/>
            <a:ext cx="7097483" cy="501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453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1829" y="435429"/>
            <a:ext cx="10842172" cy="32802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Arial Black" pitchFamily="34" charset="0"/>
              </a:rPr>
              <a:t>Возможности интернета неограниченны</a:t>
            </a:r>
            <a:r>
              <a:rPr lang="ru-RU" sz="32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3200" dirty="0" smtClean="0">
                <a:solidFill>
                  <a:schemeClr val="tx1"/>
                </a:solidFill>
                <a:latin typeface="Arial Black" pitchFamily="34" charset="0"/>
                <a:ea typeface="Batang" panose="02030600000101010101" pitchFamily="18" charset="-127"/>
              </a:rPr>
              <a:t>Образовательные </a:t>
            </a:r>
            <a:r>
              <a:rPr lang="ru-RU" sz="3200" dirty="0">
                <a:solidFill>
                  <a:schemeClr val="tx1"/>
                </a:solidFill>
                <a:latin typeface="Arial Black" pitchFamily="34" charset="0"/>
                <a:ea typeface="Batang" panose="02030600000101010101" pitchFamily="18" charset="-127"/>
              </a:rPr>
              <a:t>ресурсы помогут освоить школьную программу, углубить свои знания по разным предметам, заменят репетиторов, вдохновят и учителя, и ученика, и родителя. Главное детям это интересно, увлекательно и полезно</a:t>
            </a:r>
            <a:r>
              <a:rPr lang="ru-RU" sz="3200" dirty="0" smtClean="0">
                <a:solidFill>
                  <a:schemeClr val="tx1"/>
                </a:solidFill>
                <a:latin typeface="Arial Black" pitchFamily="34" charset="0"/>
                <a:ea typeface="Batang" panose="02030600000101010101" pitchFamily="18" charset="-127"/>
              </a:rPr>
              <a:t>!</a:t>
            </a:r>
            <a:endParaRPr lang="ru-RU" sz="3200" dirty="0">
              <a:solidFill>
                <a:schemeClr val="tx1"/>
              </a:solidFill>
              <a:latin typeface="Arial Black" pitchFamily="34" charset="0"/>
              <a:ea typeface="Batang" panose="02030600000101010101" pitchFamily="18" charset="-127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9180" y="3352486"/>
            <a:ext cx="5334477" cy="35055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0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172201"/>
            <a:ext cx="12192000" cy="522513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653" y="154005"/>
            <a:ext cx="9752694" cy="6540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18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8343" y="205940"/>
            <a:ext cx="1150982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Arial Black" pitchFamily="34" charset="0"/>
              </a:rPr>
              <a:t>Электронные образовательные ресурсы (ЭОР</a:t>
            </a:r>
            <a:r>
              <a:rPr lang="ru-RU" sz="5400" b="1" dirty="0" smtClean="0">
                <a:latin typeface="Arial Black" pitchFamily="34" charset="0"/>
              </a:rPr>
              <a:t>)</a:t>
            </a:r>
            <a:r>
              <a:rPr lang="ru-RU" sz="4000" b="1" dirty="0" smtClean="0">
                <a:latin typeface="Arial Black" pitchFamily="34" charset="0"/>
              </a:rPr>
              <a:t> </a:t>
            </a:r>
            <a:r>
              <a:rPr lang="ru-RU" sz="3600" b="1" dirty="0" smtClean="0">
                <a:latin typeface="Arial Black" pitchFamily="34" charset="0"/>
              </a:rPr>
              <a:t>- </a:t>
            </a:r>
            <a:r>
              <a:rPr lang="ru-RU" sz="3600" dirty="0" smtClean="0">
                <a:latin typeface="Calibri" pitchFamily="34" charset="0"/>
                <a:cs typeface="Arial" pitchFamily="34" charset="0"/>
              </a:rPr>
              <a:t>представленные </a:t>
            </a:r>
            <a:r>
              <a:rPr lang="ru-RU" sz="3600" dirty="0">
                <a:latin typeface="Calibri" pitchFamily="34" charset="0"/>
                <a:cs typeface="Arial" pitchFamily="34" charset="0"/>
              </a:rPr>
              <a:t>в цифровой форме фотографии, видеофрагменты, статические и динамические модели, объекты виртуальной реальности и интерактивного моделирования, картографические материалы, звукозаписи, символьные объекты и деловая графика, текстовые документы и иные учебные материалы (электронные приложения), необходимые для организации учебного процесса.</a:t>
            </a:r>
            <a:endParaRPr lang="ru-RU" sz="2400" dirty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29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371" y="118534"/>
            <a:ext cx="11422743" cy="72329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Arial Black" pitchFamily="34" charset="0"/>
              </a:rPr>
              <a:t>Уроки на основе использования ЭОР</a:t>
            </a:r>
            <a:r>
              <a:rPr lang="ru-RU" dirty="0" smtClean="0">
                <a:latin typeface="Arial Black" pitchFamily="34" charset="0"/>
              </a:rPr>
              <a:t>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2858" y="1028343"/>
            <a:ext cx="1158239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1. Урок -  введение нового материала с использованием ЭОР при ведущей роли учителя.</a:t>
            </a:r>
          </a:p>
          <a:p>
            <a:r>
              <a:rPr lang="ru-RU" sz="2800" dirty="0">
                <a:latin typeface="Calibri" pitchFamily="34" charset="0"/>
              </a:rPr>
              <a:t>2. Урок - введение нового материала с использованием ЭОР и самостоятельной деятельности обучающихся.</a:t>
            </a:r>
          </a:p>
          <a:p>
            <a:r>
              <a:rPr lang="ru-RU" sz="2800" dirty="0">
                <a:latin typeface="Calibri" pitchFamily="34" charset="0"/>
              </a:rPr>
              <a:t>3. Урок -  обучающий семинар с использованием ЭОР.</a:t>
            </a:r>
          </a:p>
          <a:p>
            <a:r>
              <a:rPr lang="ru-RU" sz="2800" dirty="0">
                <a:latin typeface="Calibri" pitchFamily="34" charset="0"/>
              </a:rPr>
              <a:t>4. Урок - виртуальная лабораторная работа на основе использования ЭОР.</a:t>
            </a:r>
          </a:p>
          <a:p>
            <a:r>
              <a:rPr lang="ru-RU" sz="2800" dirty="0">
                <a:latin typeface="Calibri" pitchFamily="34" charset="0"/>
              </a:rPr>
              <a:t>5. Уроки-практикумы с использованием ЭОР НП: репродуктивные и неиндивидуальные, индивидуализированные, творческие.</a:t>
            </a:r>
          </a:p>
          <a:p>
            <a:r>
              <a:rPr lang="ru-RU" sz="2800" dirty="0">
                <a:latin typeface="Calibri" pitchFamily="34" charset="0"/>
              </a:rPr>
              <a:t>6. Урок - решение задач.</a:t>
            </a:r>
          </a:p>
          <a:p>
            <a:r>
              <a:rPr lang="ru-RU" sz="2800" dirty="0">
                <a:latin typeface="Calibri" pitchFamily="34" charset="0"/>
              </a:rPr>
              <a:t>7. Урок-дискуссия на основе использования ЭОР.</a:t>
            </a:r>
          </a:p>
          <a:p>
            <a:r>
              <a:rPr lang="ru-RU" sz="2800" dirty="0">
                <a:latin typeface="Calibri" pitchFamily="34" charset="0"/>
              </a:rPr>
              <a:t>8. Урок - групповая дискуссия.</a:t>
            </a:r>
          </a:p>
          <a:p>
            <a:r>
              <a:rPr lang="ru-RU" sz="2800" dirty="0">
                <a:latin typeface="Calibri" pitchFamily="34" charset="0"/>
              </a:rPr>
              <a:t>9. Урок - обсуждение (выдвижение) идей.</a:t>
            </a:r>
          </a:p>
          <a:p>
            <a:r>
              <a:rPr lang="ru-RU" sz="2800" dirty="0">
                <a:latin typeface="Calibri" pitchFamily="34" charset="0"/>
              </a:rPr>
              <a:t>10. Урок - проблемный семинар.</a:t>
            </a:r>
          </a:p>
        </p:txBody>
      </p:sp>
    </p:spTree>
    <p:extLst>
      <p:ext uri="{BB962C8B-B14F-4D97-AF65-F5344CB8AC3E}">
        <p14:creationId xmlns:p14="http://schemas.microsoft.com/office/powerpoint/2010/main" val="130372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2670" y="191103"/>
            <a:ext cx="6326188" cy="92649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Цель презентации: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7943" y="1703365"/>
            <a:ext cx="103922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v"/>
            </a:pPr>
            <a:r>
              <a:rPr lang="ru-RU" sz="3200" dirty="0" smtClean="0">
                <a:latin typeface="Calibri" pitchFamily="34" charset="0"/>
              </a:rPr>
              <a:t>актуализация </a:t>
            </a:r>
            <a:r>
              <a:rPr lang="ru-RU" sz="3200" dirty="0">
                <a:latin typeface="Calibri" pitchFamily="34" charset="0"/>
              </a:rPr>
              <a:t>знаний</a:t>
            </a:r>
            <a:r>
              <a:rPr lang="ru-RU" sz="3200" dirty="0" smtClean="0">
                <a:latin typeface="Calibri" pitchFamily="34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v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3200" dirty="0" smtClean="0">
                <a:latin typeface="Calibri" pitchFamily="34" charset="0"/>
              </a:rPr>
              <a:t>сопровождение </a:t>
            </a:r>
            <a:r>
              <a:rPr lang="ru-RU" sz="3200" dirty="0">
                <a:latin typeface="Calibri" pitchFamily="34" charset="0"/>
              </a:rPr>
              <a:t>объяснения учителем нового материала</a:t>
            </a:r>
            <a:r>
              <a:rPr lang="ru-RU" sz="3200" dirty="0" smtClean="0">
                <a:latin typeface="Calibri" pitchFamily="34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v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3200" dirty="0" smtClean="0">
                <a:latin typeface="Calibri" pitchFamily="34" charset="0"/>
              </a:rPr>
              <a:t>первичное </a:t>
            </a:r>
            <a:r>
              <a:rPr lang="ru-RU" sz="3200" dirty="0">
                <a:latin typeface="Calibri" pitchFamily="34" charset="0"/>
              </a:rPr>
              <a:t>закрепление знаний</a:t>
            </a:r>
            <a:r>
              <a:rPr lang="ru-RU" sz="3200" dirty="0" smtClean="0">
                <a:latin typeface="Calibri" pitchFamily="34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v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3200" dirty="0" smtClean="0">
                <a:latin typeface="Calibri" pitchFamily="34" charset="0"/>
              </a:rPr>
              <a:t>обобщение </a:t>
            </a:r>
            <a:r>
              <a:rPr lang="ru-RU" sz="3200" dirty="0">
                <a:latin typeface="Calibri" pitchFamily="34" charset="0"/>
              </a:rPr>
              <a:t>и систематизация знаний</a:t>
            </a:r>
            <a:r>
              <a:rPr lang="ru-RU" sz="3200" dirty="0" smtClean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9275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627" y="55121"/>
            <a:ext cx="10058400" cy="150706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использование </a:t>
            </a:r>
            <a:r>
              <a:rPr lang="ru-RU" dirty="0">
                <a:latin typeface="Arial Black" pitchFamily="34" charset="0"/>
              </a:rPr>
              <a:t>ЭОР </a:t>
            </a:r>
            <a:r>
              <a:rPr lang="ru-RU" dirty="0" smtClean="0">
                <a:latin typeface="Arial Black" pitchFamily="34" charset="0"/>
              </a:rPr>
              <a:t>даёт</a:t>
            </a:r>
            <a:r>
              <a:rPr lang="ru-RU" dirty="0">
                <a:latin typeface="Arial Black" pitchFamily="34" charset="0"/>
              </a:rPr>
              <a:t> для </a:t>
            </a:r>
            <a:r>
              <a:rPr lang="ru-RU" dirty="0" smtClean="0">
                <a:latin typeface="Arial Black" pitchFamily="34" charset="0"/>
              </a:rPr>
              <a:t>учителя: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3085" y="1562188"/>
            <a:ext cx="1014548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экономию </a:t>
            </a:r>
            <a:r>
              <a:rPr lang="ru-RU" sz="3200" dirty="0">
                <a:latin typeface="Calibri" pitchFamily="34" charset="0"/>
              </a:rPr>
              <a:t>времени на уроке</a:t>
            </a:r>
            <a:r>
              <a:rPr lang="ru-RU" sz="3200" dirty="0" smtClean="0">
                <a:latin typeface="Calibri" pitchFamily="34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q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глубину </a:t>
            </a:r>
            <a:r>
              <a:rPr lang="ru-RU" sz="3200" dirty="0">
                <a:latin typeface="Calibri" pitchFamily="34" charset="0"/>
              </a:rPr>
              <a:t>погружения в материал</a:t>
            </a:r>
            <a:r>
              <a:rPr lang="ru-RU" sz="3200" dirty="0" smtClean="0">
                <a:latin typeface="Calibri" pitchFamily="34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q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q"/>
            </a:pPr>
            <a:r>
              <a:rPr lang="ru-RU" sz="3200" dirty="0">
                <a:latin typeface="Calibri" pitchFamily="34" charset="0"/>
              </a:rPr>
              <a:t>повышенную мотивацию обучения</a:t>
            </a:r>
            <a:r>
              <a:rPr lang="ru-RU" sz="3200" dirty="0" smtClean="0">
                <a:latin typeface="Calibri" pitchFamily="34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q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q"/>
            </a:pPr>
            <a:r>
              <a:rPr lang="ru-RU" sz="3200" dirty="0">
                <a:latin typeface="Calibri" pitchFamily="34" charset="0"/>
              </a:rPr>
              <a:t>интегративный подход в обучении</a:t>
            </a:r>
            <a:r>
              <a:rPr lang="ru-RU" sz="3200" dirty="0" smtClean="0">
                <a:latin typeface="Calibri" pitchFamily="34" charset="0"/>
              </a:rPr>
              <a:t>;</a:t>
            </a:r>
          </a:p>
          <a:p>
            <a:pPr marL="457200" lvl="0" indent="-457200">
              <a:buFont typeface="Wingdings" pitchFamily="2" charset="2"/>
              <a:buChar char="q"/>
            </a:pPr>
            <a:endParaRPr lang="ru-RU" sz="3200" dirty="0">
              <a:latin typeface="Calibri" pitchFamily="34" charset="0"/>
            </a:endParaRPr>
          </a:p>
          <a:p>
            <a:pPr marL="457200" lvl="0" indent="-457200">
              <a:buFont typeface="Wingdings" pitchFamily="2" charset="2"/>
              <a:buChar char="q"/>
            </a:pPr>
            <a:r>
              <a:rPr lang="ru-RU" sz="3200" dirty="0">
                <a:latin typeface="Calibri" pitchFamily="34" charset="0"/>
              </a:rPr>
              <a:t>возможность одновременного использования аудио-, видео-, мультимедиа-материалов.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1050551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41" y="16532"/>
            <a:ext cx="12090400" cy="12192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Arial Black" pitchFamily="34" charset="0"/>
              </a:rPr>
              <a:t>Целесообразность применения ЭОР на уроке</a:t>
            </a:r>
            <a:r>
              <a:rPr lang="ru-RU" dirty="0" smtClean="0">
                <a:latin typeface="Arial Black" pitchFamily="34" charset="0"/>
              </a:rPr>
              <a:t>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742" y="1235732"/>
            <a:ext cx="1168399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sz="3200" dirty="0" smtClean="0">
                <a:latin typeface="Calibri" pitchFamily="34" charset="0"/>
              </a:rPr>
              <a:t> предоставляет </a:t>
            </a:r>
            <a:r>
              <a:rPr lang="ru-RU" sz="3200" dirty="0">
                <a:latin typeface="Calibri" pitchFamily="34" charset="0"/>
              </a:rPr>
              <a:t>больше возможностей для участия в коллективной работе, развития личных и социальных </a:t>
            </a:r>
            <a:r>
              <a:rPr lang="ru-RU" sz="3200" dirty="0" smtClean="0">
                <a:latin typeface="Calibri" pitchFamily="34" charset="0"/>
              </a:rPr>
              <a:t>навыков;</a:t>
            </a:r>
          </a:p>
          <a:p>
            <a:pPr marL="285750" lvl="0" indent="-285750">
              <a:buFont typeface="Wingdings" pitchFamily="2" charset="2"/>
              <a:buChar char="ü"/>
            </a:pPr>
            <a:endParaRPr lang="ru-RU" sz="3200" dirty="0">
              <a:latin typeface="Calibri" pitchFamily="34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3200" dirty="0" smtClean="0">
                <a:latin typeface="Calibri" pitchFamily="34" charset="0"/>
              </a:rPr>
              <a:t> обучающиеся </a:t>
            </a:r>
            <a:r>
              <a:rPr lang="ru-RU" sz="3200" dirty="0">
                <a:latin typeface="Calibri" pitchFamily="34" charset="0"/>
              </a:rPr>
              <a:t>начинают понимать более сложный материал в результате более ясной, эффективной и динамичной подачи </a:t>
            </a:r>
            <a:r>
              <a:rPr lang="ru-RU" sz="3200" dirty="0" smtClean="0">
                <a:latin typeface="Calibri" pitchFamily="34" charset="0"/>
              </a:rPr>
              <a:t>материала;</a:t>
            </a:r>
          </a:p>
          <a:p>
            <a:pPr marL="285750" lvl="0" indent="-285750">
              <a:buFont typeface="Wingdings" pitchFamily="2" charset="2"/>
              <a:buChar char="ü"/>
            </a:pPr>
            <a:endParaRPr lang="ru-RU" sz="3200" dirty="0">
              <a:latin typeface="Calibri" pitchFamily="34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3200" dirty="0" smtClean="0">
                <a:latin typeface="Calibri" pitchFamily="34" charset="0"/>
              </a:rPr>
              <a:t> позволяет </a:t>
            </a:r>
            <a:r>
              <a:rPr lang="ru-RU" sz="3200" dirty="0">
                <a:latin typeface="Calibri" pitchFamily="34" charset="0"/>
              </a:rPr>
              <a:t>использовать различные стили </a:t>
            </a:r>
            <a:r>
              <a:rPr lang="ru-RU" sz="3200" dirty="0" smtClean="0">
                <a:latin typeface="Calibri" pitchFamily="34" charset="0"/>
              </a:rPr>
              <a:t>обучения;</a:t>
            </a:r>
          </a:p>
          <a:p>
            <a:pPr lvl="0"/>
            <a:endParaRPr lang="ru-RU" sz="3200" dirty="0">
              <a:latin typeface="Calibri" pitchFamily="34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3200" dirty="0" smtClean="0">
                <a:latin typeface="Calibri" pitchFamily="34" charset="0"/>
              </a:rPr>
              <a:t> обучающиеся </a:t>
            </a:r>
            <a:r>
              <a:rPr lang="ru-RU" sz="3200" dirty="0">
                <a:latin typeface="Calibri" pitchFamily="34" charset="0"/>
              </a:rPr>
              <a:t>начинают работать более творчески и становятся уверенными в себе.</a:t>
            </a:r>
          </a:p>
        </p:txBody>
      </p:sp>
    </p:spTree>
    <p:extLst>
      <p:ext uri="{BB962C8B-B14F-4D97-AF65-F5344CB8AC3E}">
        <p14:creationId xmlns:p14="http://schemas.microsoft.com/office/powerpoint/2010/main" val="2430113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8" y="220132"/>
            <a:ext cx="11669485" cy="970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Arial Black" pitchFamily="34" charset="0"/>
              </a:rPr>
              <a:t>электронные учебники или электронные учебные комплексы (ЭУК</a:t>
            </a:r>
            <a:r>
              <a:rPr lang="ru-RU" dirty="0" smtClean="0">
                <a:latin typeface="Arial Black" pitchFamily="34" charset="0"/>
              </a:rPr>
              <a:t>):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1200" y="1452939"/>
            <a:ext cx="100729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 Виртуальная </a:t>
            </a:r>
            <a:r>
              <a:rPr lang="ru-RU" sz="3200" dirty="0">
                <a:latin typeface="Calibri" pitchFamily="34" charset="0"/>
              </a:rPr>
              <a:t>лаборатория. Химия (8-11 класс</a:t>
            </a:r>
            <a:r>
              <a:rPr lang="ru-RU" sz="3200" dirty="0" smtClean="0">
                <a:latin typeface="Calibri" pitchFamily="34" charset="0"/>
              </a:rPr>
              <a:t>).</a:t>
            </a:r>
            <a:endParaRPr lang="ru-RU" sz="32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 Мультимедийный </a:t>
            </a:r>
            <a:r>
              <a:rPr lang="ru-RU" sz="3200" dirty="0">
                <a:latin typeface="Calibri" pitchFamily="34" charset="0"/>
              </a:rPr>
              <a:t>комплекс для основной школы. Неорганическая химия</a:t>
            </a:r>
            <a:r>
              <a:rPr lang="ru-RU" sz="3200" dirty="0" smtClean="0">
                <a:latin typeface="Calibri" pitchFamily="34" charset="0"/>
              </a:rPr>
              <a:t>.</a:t>
            </a:r>
            <a:endParaRPr lang="ru-RU" sz="32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 Лабораторный </a:t>
            </a:r>
            <a:r>
              <a:rPr lang="ru-RU" sz="3200" dirty="0">
                <a:latin typeface="Calibri" pitchFamily="34" charset="0"/>
              </a:rPr>
              <a:t>практикум. Биология 6-11 класс</a:t>
            </a:r>
            <a:r>
              <a:rPr lang="ru-RU" sz="3200" dirty="0" smtClean="0">
                <a:latin typeface="Calibri" pitchFamily="34" charset="0"/>
              </a:rPr>
              <a:t>.</a:t>
            </a:r>
            <a:endParaRPr lang="ru-RU" sz="32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 «</a:t>
            </a:r>
            <a:r>
              <a:rPr lang="ru-RU" sz="3200" dirty="0">
                <a:latin typeface="Calibri" pitchFamily="34" charset="0"/>
              </a:rPr>
              <a:t>Биология. 1С Репетитор</a:t>
            </a:r>
            <a:r>
              <a:rPr lang="ru-RU" sz="3200" dirty="0" smtClean="0">
                <a:latin typeface="Calibri" pitchFamily="34" charset="0"/>
              </a:rPr>
              <a:t>».</a:t>
            </a:r>
            <a:endParaRPr lang="ru-RU" sz="32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 «</a:t>
            </a:r>
            <a:r>
              <a:rPr lang="ru-RU" sz="3200" dirty="0">
                <a:latin typeface="Calibri" pitchFamily="34" charset="0"/>
              </a:rPr>
              <a:t>Биология. Анатомия и физиология человека</a:t>
            </a:r>
            <a:r>
              <a:rPr lang="ru-RU" sz="3200" dirty="0" smtClean="0">
                <a:latin typeface="Calibri" pitchFamily="34" charset="0"/>
              </a:rPr>
              <a:t>».</a:t>
            </a:r>
            <a:endParaRPr lang="ru-RU" sz="32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 «</a:t>
            </a:r>
            <a:r>
              <a:rPr lang="ru-RU" sz="3200" dirty="0">
                <a:latin typeface="Calibri" pitchFamily="34" charset="0"/>
              </a:rPr>
              <a:t>Биология. Растения. Бактерии. Грибы. Лишайники</a:t>
            </a:r>
            <a:r>
              <a:rPr lang="ru-RU" sz="3200" dirty="0" smtClean="0">
                <a:latin typeface="Calibri" pitchFamily="34" charset="0"/>
              </a:rPr>
              <a:t>».</a:t>
            </a:r>
            <a:endParaRPr lang="ru-RU" sz="32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 «</a:t>
            </a:r>
            <a:r>
              <a:rPr lang="ru-RU" sz="3200" dirty="0">
                <a:latin typeface="Calibri" pitchFamily="34" charset="0"/>
              </a:rPr>
              <a:t>Энциклопедия Кирилла и </a:t>
            </a:r>
            <a:r>
              <a:rPr lang="ru-RU" sz="3200" dirty="0" err="1">
                <a:latin typeface="Calibri" pitchFamily="34" charset="0"/>
              </a:rPr>
              <a:t>Мефодия</a:t>
            </a:r>
            <a:r>
              <a:rPr lang="ru-RU" sz="3200" dirty="0" smtClean="0">
                <a:latin typeface="Calibri" pitchFamily="34" charset="0"/>
              </a:rPr>
              <a:t>».</a:t>
            </a:r>
            <a:endParaRPr lang="ru-RU" sz="32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 «</a:t>
            </a:r>
            <a:r>
              <a:rPr lang="ru-RU" sz="3200" dirty="0" err="1">
                <a:latin typeface="Calibri" pitchFamily="34" charset="0"/>
              </a:rPr>
              <a:t>ЭкоГид</a:t>
            </a:r>
            <a:r>
              <a:rPr lang="ru-RU" sz="3200" dirty="0">
                <a:latin typeface="Calibri" pitchFamily="34" charset="0"/>
              </a:rPr>
              <a:t>: Путеводитель по экосистемам</a:t>
            </a:r>
            <a:r>
              <a:rPr lang="ru-RU" sz="3200" dirty="0" smtClean="0">
                <a:latin typeface="Calibri" pitchFamily="34" charset="0"/>
              </a:rPr>
              <a:t>».</a:t>
            </a:r>
            <a:endParaRPr lang="ru-RU" sz="32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latin typeface="Calibri" pitchFamily="34" charset="0"/>
              </a:rPr>
              <a:t> Собственные </a:t>
            </a:r>
            <a:r>
              <a:rPr lang="ru-RU" sz="3200" dirty="0">
                <a:latin typeface="Calibri" pitchFamily="34" charset="0"/>
              </a:rPr>
              <a:t>презентации и фотографии.</a:t>
            </a:r>
          </a:p>
        </p:txBody>
      </p:sp>
    </p:spTree>
    <p:extLst>
      <p:ext uri="{BB962C8B-B14F-4D97-AF65-F5344CB8AC3E}">
        <p14:creationId xmlns:p14="http://schemas.microsoft.com/office/powerpoint/2010/main" val="98336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2442" y="147576"/>
            <a:ext cx="8534400" cy="89746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Сайты с коллекцией ЭОР: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1256" y="1045043"/>
            <a:ext cx="1159691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3200" dirty="0">
                <a:latin typeface="Calibri" pitchFamily="34" charset="0"/>
              </a:rPr>
              <a:t>Открытый класс. Сетевые образовательные </a:t>
            </a:r>
            <a:r>
              <a:rPr lang="ru-RU" sz="3200" dirty="0" smtClean="0">
                <a:latin typeface="Calibri" pitchFamily="34" charset="0"/>
              </a:rPr>
              <a:t>сообщества. Коллекция </a:t>
            </a:r>
            <a:r>
              <a:rPr lang="ru-RU" sz="3200" dirty="0">
                <a:latin typeface="Calibri" pitchFamily="34" charset="0"/>
              </a:rPr>
              <a:t>ЦОР </a:t>
            </a:r>
            <a:r>
              <a:rPr lang="ru-RU" sz="3200" u="sng" dirty="0">
                <a:latin typeface="Calibri" pitchFamily="34" charset="0"/>
                <a:hlinkClick r:id="rId2"/>
              </a:rPr>
              <a:t>http://www.school.edu.ru</a:t>
            </a:r>
            <a:endParaRPr lang="ru-RU" sz="3200" dirty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ru-RU" sz="3200" dirty="0" smtClean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dirty="0" smtClean="0">
                <a:latin typeface="Calibri" pitchFamily="34" charset="0"/>
              </a:rPr>
              <a:t>Единая </a:t>
            </a:r>
            <a:r>
              <a:rPr lang="ru-RU" sz="3200" dirty="0">
                <a:latin typeface="Calibri" pitchFamily="34" charset="0"/>
              </a:rPr>
              <a:t>коллекция цифровых образовательных ресурсов </a:t>
            </a:r>
            <a:r>
              <a:rPr lang="ru-RU" sz="3200" u="sng" dirty="0">
                <a:latin typeface="Calibri" pitchFamily="34" charset="0"/>
                <a:hlinkClick r:id="rId3"/>
              </a:rPr>
              <a:t>www.scool-collection.edu.ru</a:t>
            </a:r>
            <a:endParaRPr lang="ru-RU" sz="3200" dirty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ru-RU" sz="3200" dirty="0" smtClean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dirty="0" smtClean="0">
                <a:latin typeface="Calibri" pitchFamily="34" charset="0"/>
              </a:rPr>
              <a:t>Федеральный </a:t>
            </a:r>
            <a:r>
              <a:rPr lang="ru-RU" sz="3200" dirty="0">
                <a:latin typeface="Calibri" pitchFamily="34" charset="0"/>
              </a:rPr>
              <a:t>центр информационно-образовательных ресурсов </a:t>
            </a:r>
            <a:r>
              <a:rPr lang="ru-RU" sz="3200" u="sng" dirty="0">
                <a:latin typeface="Calibri" pitchFamily="34" charset="0"/>
                <a:hlinkClick r:id="rId4"/>
              </a:rPr>
              <a:t>www.fcior.edu.ru</a:t>
            </a:r>
            <a:endParaRPr lang="ru-RU" sz="3200" dirty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ru-RU" sz="3200" dirty="0" smtClean="0"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dirty="0" smtClean="0">
                <a:latin typeface="Calibri" pitchFamily="34" charset="0"/>
              </a:rPr>
              <a:t>Информационная </a:t>
            </a:r>
            <a:r>
              <a:rPr lang="ru-RU" sz="3200" dirty="0">
                <a:latin typeface="Calibri" pitchFamily="34" charset="0"/>
              </a:rPr>
              <a:t>система «Единое окно доступа к образовательным ресурсам» </a:t>
            </a:r>
            <a:r>
              <a:rPr lang="ru-RU" sz="3200" u="sng" dirty="0">
                <a:latin typeface="Calibri" pitchFamily="34" charset="0"/>
                <a:hlinkClick r:id="rId5"/>
              </a:rPr>
              <a:t>www.window.edu.ru</a:t>
            </a:r>
            <a:endParaRPr lang="ru-RU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25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7567" y="1008830"/>
            <a:ext cx="8215435" cy="1507067"/>
          </a:xfrm>
        </p:spPr>
        <p:txBody>
          <a:bodyPr/>
          <a:lstStyle/>
          <a:p>
            <a:pPr algn="ctr"/>
            <a:r>
              <a:rPr lang="ru-RU" b="1" dirty="0" smtClean="0"/>
              <a:t>Образовательные</a:t>
            </a:r>
            <a:br>
              <a:rPr lang="ru-RU" b="1" dirty="0" smtClean="0"/>
            </a:br>
            <a:r>
              <a:rPr lang="ru-RU" b="1" dirty="0" smtClean="0"/>
              <a:t> платформы</a:t>
            </a:r>
            <a:endParaRPr lang="ru-RU" b="1" dirty="0"/>
          </a:p>
        </p:txBody>
      </p:sp>
      <p:pic>
        <p:nvPicPr>
          <p:cNvPr id="9" name="Рисунок 8" descr="C:\Users\user\Desktop\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48" y="451104"/>
            <a:ext cx="3279648" cy="256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E:\РМО_Химия, биология_04.02.2021\Презентация\Учи.ру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1394" y="3742944"/>
            <a:ext cx="3703147" cy="2628137"/>
          </a:xfrm>
          <a:prstGeom prst="rect">
            <a:avLst/>
          </a:prstGeom>
          <a:noFill/>
        </p:spPr>
      </p:pic>
      <p:pic>
        <p:nvPicPr>
          <p:cNvPr id="1027" name="Picture 3" descr="E:\РМО_Химия, биология_04.02.2021\Презентация\ЯКлас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6320" y="3715512"/>
            <a:ext cx="3608832" cy="2706624"/>
          </a:xfrm>
          <a:prstGeom prst="rect">
            <a:avLst/>
          </a:prstGeom>
          <a:noFill/>
        </p:spPr>
      </p:pic>
      <p:pic>
        <p:nvPicPr>
          <p:cNvPr id="1028" name="Picture 4" descr="E:\РМО_Химия, биология_04.02.2021\Презентация\РЭШ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49056" y="414528"/>
            <a:ext cx="3535680" cy="2651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334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323</TotalTime>
  <Words>761</Words>
  <Application>Microsoft Office PowerPoint</Application>
  <PresentationFormat>Произвольный</PresentationFormat>
  <Paragraphs>97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Сектор</vt:lpstr>
      <vt:lpstr>   </vt:lpstr>
      <vt:lpstr>Презентация PowerPoint</vt:lpstr>
      <vt:lpstr>Уроки на основе использования ЭОР:</vt:lpstr>
      <vt:lpstr>Цель презентации:</vt:lpstr>
      <vt:lpstr>использование ЭОР даёт для учителя:</vt:lpstr>
      <vt:lpstr>Целесообразность применения ЭОР на уроке:</vt:lpstr>
      <vt:lpstr>электронные учебники или электронные учебные комплексы (ЭУК):</vt:lpstr>
      <vt:lpstr>Сайты с коллекцией ЭОР:</vt:lpstr>
      <vt:lpstr>Образовательные  платформы</vt:lpstr>
      <vt:lpstr>Презентация PowerPoint</vt:lpstr>
      <vt:lpstr>Практическая  реализация образовательных платформ в учебном заведении позволит:</vt:lpstr>
      <vt:lpstr>Работа на образовательных платформах позволяет обеспечить:</vt:lpstr>
      <vt:lpstr>современные формы дистанционного образования </vt:lpstr>
      <vt:lpstr>Платформа «Решу ОГЭ, ЕГЭ»</vt:lpstr>
      <vt:lpstr>Платформа «Российская электронная школа (РЭШ)»</vt:lpstr>
      <vt:lpstr>Платформа «Якласс»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СОВРЕМЕННЫЕ ОБРАЗОВАТЕЛЬНЫЕ ПЛАТФОРМЫ КАК КРЕАТИВНОЕ РЕШЕНИЕ ДЛЯ ДИСТАНЦИОННОГО ОБУЧЕНИЯ ШКОЛЬНИКОВ </dc:title>
  <dc:creator>Алена Сергеевна Яловецкая</dc:creator>
  <cp:lastModifiedBy>user1</cp:lastModifiedBy>
  <cp:revision>37</cp:revision>
  <dcterms:created xsi:type="dcterms:W3CDTF">2020-03-23T00:43:13Z</dcterms:created>
  <dcterms:modified xsi:type="dcterms:W3CDTF">2021-02-04T08:19:59Z</dcterms:modified>
</cp:coreProperties>
</file>