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7"/>
  </p:notes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6" r:id="rId10"/>
    <p:sldId id="277" r:id="rId11"/>
    <p:sldId id="278" r:id="rId12"/>
    <p:sldId id="279" r:id="rId13"/>
    <p:sldId id="295" r:id="rId14"/>
    <p:sldId id="280" r:id="rId15"/>
    <p:sldId id="281" r:id="rId16"/>
    <p:sldId id="294" r:id="rId17"/>
    <p:sldId id="263" r:id="rId18"/>
    <p:sldId id="286" r:id="rId19"/>
    <p:sldId id="288" r:id="rId20"/>
    <p:sldId id="289" r:id="rId21"/>
    <p:sldId id="290" r:id="rId22"/>
    <p:sldId id="291" r:id="rId23"/>
    <p:sldId id="292" r:id="rId24"/>
    <p:sldId id="293" r:id="rId25"/>
    <p:sldId id="283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570" y="-8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FA21E-2370-4622-9D74-659B8BE359BE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2C1AB-286E-4094-8392-B83B27FFB7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187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41263-B26B-48E5-B5D2-F7DC6B8A9109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655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886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52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932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9291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90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6320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660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185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860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60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743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997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897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95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520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586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60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D855876-362A-471C-A83D-682BE8A7B6FB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81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.km-school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yaklass.ru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5851" y="126458"/>
            <a:ext cx="8001000" cy="2971801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1200" y="5884333"/>
            <a:ext cx="6400800" cy="1947333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endParaRPr lang="ru-RU" sz="1800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38628" y="648733"/>
            <a:ext cx="9347200" cy="28633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latin typeface="Arial Black" pitchFamily="34" charset="0"/>
              </a:rPr>
              <a:t>ОСОБЕННОСТИ ПРЕПОДАВАНИЯ ИНФОРМАТИКИ В УСЛОВИЯХ ДИСТАНЦИОННОГО ОБУЧЕНИЯ.</a:t>
            </a:r>
          </a:p>
          <a:p>
            <a:pPr algn="ctr"/>
            <a:r>
              <a:rPr lang="ru-RU" sz="3000" b="1" dirty="0" smtClean="0">
                <a:latin typeface="Arial Black" pitchFamily="34" charset="0"/>
              </a:rPr>
              <a:t>МЕСТО ЭЛЕКТРОННОГО УЧЕБНИКА В СОВРЕМЕННОМ УРОКЕ ИНФОРМАТИКИ</a:t>
            </a:r>
            <a:endParaRPr lang="ru-RU" sz="3000" b="1" dirty="0"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44753" y="5000482"/>
            <a:ext cx="3682149" cy="15758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ea typeface="Verdana" panose="020B0604030504040204" pitchFamily="34" charset="0"/>
                <a:cs typeface="Calibri" panose="020F0502020204030204" pitchFamily="34" charset="0"/>
              </a:rPr>
              <a:t>Подготовил: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Arial Black" pitchFamily="34" charset="0"/>
                <a:ea typeface="Verdana" panose="020B0604030504040204" pitchFamily="34" charset="0"/>
                <a:cs typeface="Calibri" panose="020F0502020204030204" pitchFamily="34" charset="0"/>
              </a:rPr>
              <a:t>Манченко И.С.,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Arial Black" pitchFamily="34" charset="0"/>
                <a:ea typeface="Verdana" panose="020B0604030504040204" pitchFamily="34" charset="0"/>
                <a:cs typeface="Calibri" panose="020F0502020204030204" pitchFamily="34" charset="0"/>
              </a:rPr>
              <a:t>учитель информатики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Arial Black" pitchFamily="34" charset="0"/>
                <a:ea typeface="Verdana" panose="020B0604030504040204" pitchFamily="34" charset="0"/>
                <a:cs typeface="Calibri" panose="020F0502020204030204" pitchFamily="34" charset="0"/>
              </a:rPr>
              <a:t>МБОУ «</a:t>
            </a:r>
            <a:r>
              <a:rPr lang="ru-RU" dirty="0" err="1" smtClean="0">
                <a:solidFill>
                  <a:schemeClr val="tx1"/>
                </a:solidFill>
                <a:latin typeface="Arial Black" pitchFamily="34" charset="0"/>
                <a:ea typeface="Verdana" panose="020B0604030504040204" pitchFamily="34" charset="0"/>
                <a:cs typeface="Calibri" panose="020F0502020204030204" pitchFamily="34" charset="0"/>
              </a:rPr>
              <a:t>Ровеньская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ООШ»</a:t>
            </a:r>
            <a:endParaRPr lang="ru-RU" dirty="0">
              <a:solidFill>
                <a:schemeClr val="tx1"/>
              </a:solidFill>
              <a:latin typeface="Arial Black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7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226" y="26667"/>
            <a:ext cx="11430000" cy="1199022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Arial Black" panose="020B0A04020102020204" pitchFamily="34" charset="0"/>
              </a:rPr>
              <a:t>структурные элементы занятий в дистанционной форме: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66055" y="1116064"/>
            <a:ext cx="1039223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лекция (в режиме реального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времени);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ресурсов (интернет ресурсов, на электронных носителях, на бумажных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носителях);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 по сценарию (поисковая, исследовательская, творческая, др.);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 в чате;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 в форуме;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проектная работа;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проектная работа;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тренировочные упражнения;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 с использованием специальных обучающих систем;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контрольная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36219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513" y="122500"/>
            <a:ext cx="10377715" cy="1198301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Технология работы с 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учеником: 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1485" y="1586023"/>
            <a:ext cx="943428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Зайти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программу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Tiam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Viewer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компьютер ученика и в режиме реального времени увидеть, как он решает задачу, печатая в документе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Microsoft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Ученик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решать в тетради, затем отсканировать и отправить своё решение на проверку по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kype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51240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1183" y="133047"/>
            <a:ext cx="8534400" cy="853925"/>
          </a:xfrm>
        </p:spPr>
        <p:txBody>
          <a:bodyPr>
            <a:normAutofit/>
          </a:bodyPr>
          <a:lstStyle/>
          <a:p>
            <a:pPr lvl="0" algn="ctr"/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платформа 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е-КМ-Школа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user\Desktop\е_КА_Школ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757" y="1141497"/>
            <a:ext cx="6557339" cy="52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4171" y="1025382"/>
            <a:ext cx="529973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latin typeface="Calibri" panose="020F0502020204030204" pitchFamily="34" charset="0"/>
              </a:rPr>
              <a:t>е-КМ-Школа  позволяет </a:t>
            </a:r>
            <a:r>
              <a:rPr lang="ru-RU" sz="2600" b="1" dirty="0">
                <a:latin typeface="Calibri" panose="020F0502020204030204" pitchFamily="34" charset="0"/>
              </a:rPr>
              <a:t>учителю разрабатывать собственный дистанционный курс с использованием готовых интерактивных мультимедийных блоков, опросников, кнопочных </a:t>
            </a:r>
            <a:r>
              <a:rPr lang="ru-RU" sz="2600" b="1" dirty="0" smtClean="0">
                <a:latin typeface="Calibri" panose="020F0502020204030204" pitchFamily="34" charset="0"/>
              </a:rPr>
              <a:t>тестов.</a:t>
            </a:r>
          </a:p>
          <a:p>
            <a:r>
              <a:rPr lang="ru-RU" sz="2600" b="1" u="sng" dirty="0">
                <a:latin typeface="Calibri" panose="020F0502020204030204" pitchFamily="34" charset="0"/>
                <a:hlinkClick r:id="rId3"/>
              </a:rPr>
              <a:t>http://e.km-school.ru/</a:t>
            </a:r>
            <a:endParaRPr lang="ru-RU" sz="2600" b="1" dirty="0" smtClean="0">
              <a:latin typeface="Calibri" panose="020F0502020204030204" pitchFamily="34" charset="0"/>
            </a:endParaRPr>
          </a:p>
          <a:p>
            <a:endParaRPr lang="ru-RU" sz="2600" b="1" dirty="0" smtClean="0">
              <a:latin typeface="Calibri" panose="020F0502020204030204" pitchFamily="34" charset="0"/>
            </a:endParaRPr>
          </a:p>
          <a:p>
            <a:r>
              <a:rPr lang="ru-RU" sz="2600" b="1" dirty="0" smtClean="0">
                <a:latin typeface="Calibri" panose="020F0502020204030204" pitchFamily="34" charset="0"/>
              </a:rPr>
              <a:t>Данная </a:t>
            </a:r>
            <a:r>
              <a:rPr lang="ru-RU" sz="2600" b="1" dirty="0">
                <a:latin typeface="Calibri" panose="020F0502020204030204" pitchFamily="34" charset="0"/>
              </a:rPr>
              <a:t>платформа позволяет учителю получить доступ к огромной мультимедийной базе </a:t>
            </a:r>
            <a:r>
              <a:rPr lang="ru-RU" sz="2600" b="1" dirty="0" smtClean="0">
                <a:latin typeface="Calibri" panose="020F0502020204030204" pitchFamily="34" charset="0"/>
              </a:rPr>
              <a:t>с </a:t>
            </a:r>
            <a:r>
              <a:rPr lang="ru-RU" sz="2600" b="1" dirty="0">
                <a:latin typeface="Calibri" panose="020F0502020204030204" pitchFamily="34" charset="0"/>
              </a:rPr>
              <a:t>целью создания собственных </a:t>
            </a:r>
            <a:r>
              <a:rPr lang="ru-RU" sz="2600" b="1" dirty="0" smtClean="0">
                <a:latin typeface="Calibri" panose="020F0502020204030204" pitchFamily="34" charset="0"/>
              </a:rPr>
              <a:t>заданий</a:t>
            </a:r>
            <a:r>
              <a:rPr lang="ru-RU" sz="2600" b="1" dirty="0">
                <a:latin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6005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413" y="234646"/>
            <a:ext cx="6848702" cy="65072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Платформа «</a:t>
            </a:r>
            <a:r>
              <a:rPr lang="ru-RU" b="1" dirty="0" err="1" smtClean="0">
                <a:solidFill>
                  <a:srgbClr val="002060"/>
                </a:solidFill>
                <a:latin typeface="Arial Black" pitchFamily="34" charset="0"/>
              </a:rPr>
              <a:t>Якласс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»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114" y="1306285"/>
            <a:ext cx="493485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Calibri" pitchFamily="34" charset="0"/>
              </a:rPr>
              <a:t>«</a:t>
            </a:r>
            <a:r>
              <a:rPr lang="ru-RU" sz="2800" b="1" dirty="0" err="1">
                <a:latin typeface="Calibri" pitchFamily="34" charset="0"/>
              </a:rPr>
              <a:t>ЯКласс</a:t>
            </a:r>
            <a:r>
              <a:rPr lang="ru-RU" sz="2800" b="1" dirty="0">
                <a:latin typeface="Calibri" pitchFamily="34" charset="0"/>
              </a:rPr>
              <a:t>» – образовательный интернет - ресурс для педагогов, обучающихся и их родителей</a:t>
            </a:r>
            <a:r>
              <a:rPr lang="ru-RU" sz="2800" b="1" dirty="0" smtClean="0">
                <a:latin typeface="Calibri" pitchFamily="34" charset="0"/>
              </a:rPr>
              <a:t>.</a:t>
            </a:r>
          </a:p>
          <a:p>
            <a:r>
              <a:rPr lang="en-US" sz="2800" b="1" dirty="0" smtClean="0">
                <a:latin typeface="Calibri" pitchFamily="34" charset="0"/>
                <a:hlinkClick r:id="rId2"/>
              </a:rPr>
              <a:t>http://www.yaklass.ru</a:t>
            </a:r>
            <a:endParaRPr lang="en-US" sz="2800" b="1" dirty="0">
              <a:latin typeface="Calibri" pitchFamily="34" charset="0"/>
            </a:endParaRPr>
          </a:p>
          <a:p>
            <a:endParaRPr lang="ru-RU" sz="2800" b="1" dirty="0" smtClean="0">
              <a:latin typeface="Calibri" pitchFamily="34" charset="0"/>
            </a:endParaRPr>
          </a:p>
          <a:p>
            <a:r>
              <a:rPr lang="ru-RU" sz="2800" b="1" dirty="0">
                <a:latin typeface="Calibri" pitchFamily="34" charset="0"/>
              </a:rPr>
              <a:t>«</a:t>
            </a:r>
            <a:r>
              <a:rPr lang="ru-RU" sz="2800" b="1" dirty="0" err="1">
                <a:latin typeface="Calibri" pitchFamily="34" charset="0"/>
              </a:rPr>
              <a:t>ЯКласс</a:t>
            </a:r>
            <a:r>
              <a:rPr lang="ru-RU" sz="2800" b="1" dirty="0">
                <a:latin typeface="Calibri" pitchFamily="34" charset="0"/>
              </a:rPr>
              <a:t>» развивает навыки работы с информационными технологиями, как у учителя, так и у школьника и позволяет им общаться на одном языке</a:t>
            </a:r>
            <a:r>
              <a:rPr lang="ru-RU" sz="2800" b="1" dirty="0" smtClean="0">
                <a:latin typeface="Calibri" pitchFamily="34" charset="0"/>
              </a:rPr>
              <a:t>.</a:t>
            </a:r>
            <a:endParaRPr lang="ru-RU" sz="2800" b="1" dirty="0">
              <a:latin typeface="Calibri" pitchFamily="34" charset="0"/>
            </a:endParaRPr>
          </a:p>
        </p:txBody>
      </p:sp>
      <p:pic>
        <p:nvPicPr>
          <p:cNvPr id="1026" name="Picture 2" descr="C:\Users\user\Desktop\ЯКласс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628" y="1306284"/>
            <a:ext cx="6705598" cy="5160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979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885" y="127193"/>
            <a:ext cx="9579430" cy="1309721"/>
          </a:xfrm>
        </p:spPr>
        <p:txBody>
          <a:bodyPr>
            <a:norm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выводы по дистанционному обучению: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2800" y="1576203"/>
            <a:ext cx="10261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Для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в любой форме нужен мотив. Дистанционное образование поначалу может привлекать некоторой новизной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Значит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среднего школьного возраста дистанционное образование нужно осуществлять в особой среде, например,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игровой.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Родители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другие значимые для ребёнка взрослые обязательно должны участвовать в процессе обучения. Причём участие этих взрослых не требует технических, профессиональных знаний, умений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352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28" y="333828"/>
            <a:ext cx="12061372" cy="664028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Дистанционный </a:t>
            </a: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</a:t>
            </a:r>
            <a:r>
              <a:rPr lang="ru-RU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dirty="0" smtClean="0"/>
              <a:t>- </a:t>
            </a:r>
            <a:r>
              <a:rPr lang="ru-RU" b="1" dirty="0"/>
              <a:t>это форма организации дистанционного занятия, проводимая в определённых временных рамках, при которой педагог руководит индивидуальной деятельностью обучающихся по созданию собственного образовательного продукта, с целью освоения обучающимися основ изучаемого материала, воспитания и развития творческих способностей</a:t>
            </a:r>
            <a:r>
              <a:rPr lang="ru-RU" sz="3200" b="1" dirty="0"/>
              <a:t>.</a:t>
            </a:r>
            <a:br>
              <a:rPr lang="ru-RU" sz="3200" b="1" dirty="0"/>
            </a:br>
            <a:endParaRPr lang="ru-RU" sz="28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453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2855" y="0"/>
            <a:ext cx="8534400" cy="150706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Требования к разработке дистанционного урока:</a:t>
            </a:r>
            <a:endParaRPr lang="ru-RU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599" y="1602835"/>
            <a:ext cx="1087119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8" indent="35560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ринимать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внимание изолированность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учеников;</a:t>
            </a:r>
          </a:p>
          <a:p>
            <a:pPr marL="7938"/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38" indent="35560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чебные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должны сопровождаться необходимыми пояснениями и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инструкциями; </a:t>
            </a:r>
          </a:p>
          <a:p>
            <a:pPr marL="7938"/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38" indent="35560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спользовать качественные графические файлы, оснащённые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звуковым сопровождением и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анимацией.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67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18456" y="220133"/>
            <a:ext cx="10798629" cy="853925"/>
          </a:xfrm>
        </p:spPr>
        <p:txBody>
          <a:bodyPr>
            <a:no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Дидактические принципы</a:t>
            </a:r>
            <a:b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урока: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485" y="1225689"/>
            <a:ext cx="112485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наглядность и точность при выработке представлений и понятий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опора на изученный материал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упражнений и контрольных заданий данному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уроку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ценарий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дистанционного урока может быть представлен в форме технологической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карты.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5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12799" y="249161"/>
            <a:ext cx="10798629" cy="853925"/>
          </a:xfrm>
        </p:spPr>
        <p:txBody>
          <a:bodyPr>
            <a:no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Функции домашнего задания: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0914" y="1607181"/>
            <a:ext cx="1123405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полученных на уроке знаний и навыков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обобщения, систематизации либо применения на уроке знаний и умений на практике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исходного уровня последующего урока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проработки нового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</a:p>
          <a:p>
            <a:pPr lvl="0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устранения пробелов в знаниях.</a:t>
            </a:r>
          </a:p>
        </p:txBody>
      </p:sp>
    </p:spTree>
    <p:extLst>
      <p:ext uri="{BB962C8B-B14F-4D97-AF65-F5344CB8AC3E}">
        <p14:creationId xmlns:p14="http://schemas.microsoft.com/office/powerpoint/2010/main" val="425176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1601" y="261257"/>
            <a:ext cx="11945256" cy="674188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Электронный </a:t>
            </a: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учебник</a:t>
            </a: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cs typeface="Times New Roman" panose="02020603050405020304" pitchFamily="18" charset="0"/>
              </a:rPr>
              <a:t>- </a:t>
            </a:r>
            <a:r>
              <a:rPr lang="ru-RU" b="1" dirty="0">
                <a:cs typeface="Times New Roman" panose="02020603050405020304" pitchFamily="18" charset="0"/>
              </a:rPr>
              <a:t>это продукт образовательного характера, который может быть воспроизведён (использован) только с помощью средств информатики (в том числе и компьютера), соответствующий утвержденной программе обучения или программе, разработанной автором для предложенного курса, и имеющий принципиально новые черты по сравнению с обычным учебни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41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227" y="1225689"/>
            <a:ext cx="1166948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индивидуализации учебного процесса;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развитию активизации самостоятельной познавательной деятельности обучающихся;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направлены на развитие творческо-поисковой деятельности обучающихся по добыванию и конструированию новых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знаний;</a:t>
            </a:r>
            <a:endParaRPr lang="ru-R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повышают мотивацию учебной деятельности;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сетевых учебных курсов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моделировании уроков учитывать разнообразные виды учебной деятельности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мультимедийных объектов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усилить визуальное восприятие учебного материала, тем самым облегчая его усвоение.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84626" y="116114"/>
            <a:ext cx="11422743" cy="107405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Arial Black" panose="020B0A04020102020204" pitchFamily="34" charset="0"/>
              </a:rPr>
              <a:t>Моделирование уроков 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 </a:t>
            </a:r>
            <a:r>
              <a:rPr lang="ru-RU" sz="3200" b="1" dirty="0">
                <a:solidFill>
                  <a:srgbClr val="002060"/>
                </a:solidFill>
                <a:latin typeface="Arial Black" panose="020B0A04020102020204" pitchFamily="34" charset="0"/>
              </a:rPr>
              <a:t>применением сетевого образовательного 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ресурса:</a:t>
            </a:r>
            <a:endParaRPr lang="ru-RU" sz="32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1295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44600" y="408818"/>
            <a:ext cx="9688285" cy="853925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Компоненты электронного 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учебника: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" y="1919693"/>
            <a:ext cx="1095828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презентационная составляющая (содержит основную информационную часть курса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lvl="0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упражнения, способствующие закреплению полученных знаний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тесты, позволяющие проводить объективную оценку знаний обучающегося.</a:t>
            </a:r>
          </a:p>
        </p:txBody>
      </p:sp>
    </p:spTree>
    <p:extLst>
      <p:ext uri="{BB962C8B-B14F-4D97-AF65-F5344CB8AC3E}">
        <p14:creationId xmlns:p14="http://schemas.microsoft.com/office/powerpoint/2010/main" val="217909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62857" y="101601"/>
            <a:ext cx="11466286" cy="1088572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Электронный учебник должен содержать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57828" y="1225689"/>
            <a:ext cx="896982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обложку;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титульный экран;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оглавление;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аннотацию;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изложение учебного материала;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краткое изложение учебного материала;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дополнительную литературу;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проверки знаний;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рубежного контроля;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функцию поиска текстовых фрагментов;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авторов;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 терминов;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справочную систему по работе с управляющими элементами электронного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учебника;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работой с учебником.</a:t>
            </a:r>
          </a:p>
        </p:txBody>
      </p:sp>
    </p:spTree>
    <p:extLst>
      <p:ext uri="{BB962C8B-B14F-4D97-AF65-F5344CB8AC3E}">
        <p14:creationId xmlns:p14="http://schemas.microsoft.com/office/powerpoint/2010/main" val="156651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19315" y="64039"/>
            <a:ext cx="11466286" cy="1088572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Отличительные особенности электронного учебника: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95086" y="1164134"/>
            <a:ext cx="10943771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8" lvl="0" indent="355600" algn="just">
              <a:buFont typeface="Arial" panose="020B0604020202020204" pitchFamily="34" charset="0"/>
              <a:buChar char="•"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должна быть хорошо структурирована и представлять собой законченные фрагменты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курса.</a:t>
            </a:r>
          </a:p>
          <a:p>
            <a:pPr marL="7938" lvl="0" indent="355600" algn="just">
              <a:buFont typeface="Arial" panose="020B0604020202020204" pitchFamily="34" charset="0"/>
              <a:buChar char="•"/>
            </a:pP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38" indent="355600" algn="just">
              <a:buFont typeface="Arial" panose="020B0604020202020204" pitchFamily="34" charset="0"/>
              <a:buChar char="•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фрагменты учебника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содержать аудио- или видеозапись авторского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изложения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938" indent="355600" algn="just">
              <a:buFont typeface="Arial" panose="020B0604020202020204" pitchFamily="34" charset="0"/>
              <a:buChar char="•"/>
            </a:pP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38" lvl="0" indent="355600" algn="just">
              <a:buFont typeface="Arial" panose="020B0604020202020204" pitchFamily="34" charset="0"/>
              <a:buChar char="•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Текстовая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может дублировать некоторую часть «живых» лекций. </a:t>
            </a: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38" lvl="0" indent="355600" algn="just">
              <a:buFont typeface="Arial" panose="020B0604020202020204" pitchFamily="34" charset="0"/>
              <a:buChar char="•"/>
            </a:pP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38" lvl="0" indent="355600" algn="just">
              <a:buFont typeface="Arial" panose="020B0604020202020204" pitchFamily="34" charset="0"/>
              <a:buChar char="•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Иллюстрации должны быть снабжены системой мгновенной подсказки (помощи).</a:t>
            </a:r>
          </a:p>
          <a:p>
            <a:pPr marL="7938" lvl="0" indent="355600" algn="just">
              <a:buFont typeface="Arial" panose="020B0604020202020204" pitchFamily="34" charset="0"/>
              <a:buChar char="•"/>
            </a:pP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38" lvl="0" indent="355600" algn="just">
              <a:buFont typeface="Arial" panose="020B0604020202020204" pitchFamily="34" charset="0"/>
              <a:buChar char="•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электронном учебнике рекомендуется использовать многооконный интерфейс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92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70115" y="130630"/>
            <a:ext cx="11466286" cy="1088572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Отличительные особенности электронного учебника: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4115" y="1169327"/>
            <a:ext cx="10943771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3538" algn="just">
              <a:buFont typeface="Arial" panose="020B0604020202020204" pitchFamily="34" charset="0"/>
              <a:buChar char="•"/>
              <a:tabLst>
                <a:tab pos="363538" algn="l"/>
              </a:tabLst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Текстовая часть должна сопровождаться перекрестными ссылками (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гипертекст).</a:t>
            </a:r>
          </a:p>
          <a:p>
            <a:pPr indent="363538" algn="just">
              <a:buFont typeface="Arial" panose="020B0604020202020204" pitchFamily="34" charset="0"/>
              <a:buChar char="•"/>
              <a:tabLst>
                <a:tab pos="363538" algn="l"/>
              </a:tabLst>
            </a:pP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3538" algn="just">
              <a:buFont typeface="Arial" panose="020B0604020202020204" pitchFamily="34" charset="0"/>
              <a:buChar char="•"/>
              <a:tabLst>
                <a:tab pos="363538" algn="l"/>
              </a:tabLst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видеоинформация или анимированные клипы должны сопровождать те разделы курса, которые трудно понять в текстовом изложении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363538" algn="just">
              <a:buFont typeface="Arial" panose="020B0604020202020204" pitchFamily="34" charset="0"/>
              <a:buChar char="•"/>
              <a:tabLst>
                <a:tab pos="363538" algn="l"/>
              </a:tabLst>
            </a:pP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3538" algn="just">
              <a:buFont typeface="Arial" panose="020B0604020202020204" pitchFamily="34" charset="0"/>
              <a:buChar char="•"/>
              <a:tabLst>
                <a:tab pos="363538" algn="l"/>
              </a:tabLst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учебник должен включать возможность копирования выбранной информации,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её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редактирования в блокноте и распечатки без выхода из самого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учебника.</a:t>
            </a:r>
          </a:p>
          <a:p>
            <a:pPr indent="363538" algn="just">
              <a:buFont typeface="Arial" panose="020B0604020202020204" pitchFamily="34" charset="0"/>
              <a:buChar char="•"/>
              <a:tabLst>
                <a:tab pos="363538" algn="l"/>
              </a:tabLst>
            </a:pP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3538" algn="just">
              <a:buFont typeface="Arial" panose="020B0604020202020204" pitchFamily="34" charset="0"/>
              <a:buChar char="•"/>
              <a:tabLst>
                <a:tab pos="363538" algn="l"/>
              </a:tabLst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учебник не должен являться полным аналогом печатного издания, а обладать принципиально новыми качествами по сравнению с обычным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учебником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8034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5944" y="130628"/>
            <a:ext cx="11466286" cy="6727371"/>
          </a:xfrm>
        </p:spPr>
        <p:txBody>
          <a:bodyPr>
            <a:noAutofit/>
          </a:bodyPr>
          <a:lstStyle/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Arial Black" panose="020B0A04020102020204" pitchFamily="34" charset="0"/>
                <a:ea typeface="Times New Roman"/>
                <a:cs typeface="Times New Roman"/>
              </a:rPr>
              <a:t>применение </a:t>
            </a:r>
            <a:r>
              <a:rPr lang="ru-RU" sz="2800" b="1" dirty="0">
                <a:latin typeface="Arial Black" panose="020B0A04020102020204" pitchFamily="34" charset="0"/>
                <a:ea typeface="Times New Roman"/>
                <a:cs typeface="Times New Roman"/>
              </a:rPr>
              <a:t>электронного учебника в обучении, повышает интерес к изучению </a:t>
            </a:r>
            <a:r>
              <a:rPr lang="ru-RU" sz="2800" b="1" dirty="0" smtClean="0">
                <a:latin typeface="Arial Black" panose="020B0A04020102020204" pitchFamily="34" charset="0"/>
                <a:ea typeface="Times New Roman"/>
                <a:cs typeface="Times New Roman"/>
              </a:rPr>
              <a:t>дисциплины.</a:t>
            </a:r>
            <a:br>
              <a:rPr lang="ru-RU" sz="2800" b="1" dirty="0" smtClean="0">
                <a:latin typeface="Arial Black" panose="020B0A04020102020204" pitchFamily="34" charset="0"/>
                <a:ea typeface="Times New Roman"/>
                <a:cs typeface="Times New Roman"/>
              </a:rPr>
            </a:br>
            <a:r>
              <a:rPr lang="ru-RU" sz="2800" b="1" dirty="0" smtClean="0">
                <a:latin typeface="Arial Black" panose="020B0A04020102020204" pitchFamily="34" charset="0"/>
                <a:ea typeface="Times New Roman"/>
                <a:cs typeface="Times New Roman"/>
              </a:rPr>
              <a:t/>
            </a:r>
            <a:br>
              <a:rPr lang="ru-RU" sz="2800" b="1" dirty="0" smtClean="0">
                <a:latin typeface="Arial Black" panose="020B0A04020102020204" pitchFamily="34" charset="0"/>
                <a:ea typeface="Times New Roman"/>
                <a:cs typeface="Times New Roman"/>
              </a:rPr>
            </a:br>
            <a:r>
              <a:rPr lang="ru-RU" sz="2800" b="1" dirty="0" smtClean="0">
                <a:latin typeface="Arial Black" panose="020B0A04020102020204" pitchFamily="34" charset="0"/>
                <a:ea typeface="Times New Roman"/>
                <a:cs typeface="Times New Roman"/>
              </a:rPr>
              <a:t/>
            </a:r>
            <a:br>
              <a:rPr lang="ru-RU" sz="2800" b="1" dirty="0" smtClean="0">
                <a:latin typeface="Arial Black" panose="020B0A04020102020204" pitchFamily="34" charset="0"/>
                <a:ea typeface="Times New Roman"/>
                <a:cs typeface="Times New Roman"/>
              </a:rPr>
            </a:br>
            <a:r>
              <a:rPr lang="ru-RU" sz="2800" b="1" dirty="0" smtClean="0">
                <a:latin typeface="Arial Black" panose="020B0A04020102020204" pitchFamily="34" charset="0"/>
                <a:ea typeface="Times New Roman"/>
                <a:cs typeface="Times New Roman"/>
              </a:rPr>
              <a:t>электронный </a:t>
            </a:r>
            <a:r>
              <a:rPr lang="ru-RU" sz="2800" b="1" dirty="0">
                <a:latin typeface="Arial Black" panose="020B0A04020102020204" pitchFamily="34" charset="0"/>
                <a:ea typeface="Times New Roman"/>
                <a:cs typeface="Times New Roman"/>
              </a:rPr>
              <a:t>учебник максимально облегчит понимание и запоминание </a:t>
            </a:r>
            <a:r>
              <a:rPr lang="ru-RU" sz="2800" b="1" dirty="0" smtClean="0">
                <a:latin typeface="Arial Black" panose="020B0A04020102020204" pitchFamily="34" charset="0"/>
                <a:ea typeface="Times New Roman"/>
                <a:cs typeface="Times New Roman"/>
              </a:rPr>
              <a:t>наиболее </a:t>
            </a:r>
            <a:r>
              <a:rPr lang="ru-RU" sz="2800" b="1" dirty="0">
                <a:latin typeface="Arial Black" panose="020B0A04020102020204" pitchFamily="34" charset="0"/>
                <a:ea typeface="Times New Roman"/>
                <a:cs typeface="Times New Roman"/>
              </a:rPr>
              <a:t>существенных понятий, утверждений и примеров, вовлекая в процесс обучения иные, нежели обычный учебник, возможности человеческого мозга, в частности, слуховую и эмоциональную память, а также используя компьютерные объяснения</a:t>
            </a:r>
            <a:r>
              <a:rPr lang="ru-RU" sz="2400" b="1" dirty="0" smtClean="0">
                <a:latin typeface="Arial Black" panose="020B0A04020102020204" pitchFamily="34" charset="0"/>
                <a:ea typeface="Times New Roman"/>
                <a:cs typeface="Times New Roman"/>
              </a:rPr>
              <a:t>.</a:t>
            </a:r>
            <a:endParaRPr lang="ru-RU" sz="24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76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172201"/>
            <a:ext cx="12192000" cy="522513"/>
          </a:xfrm>
          <a:prstGeom prst="rect">
            <a:avLst/>
          </a:prstGeom>
          <a:solidFill>
            <a:schemeClr val="lt1">
              <a:alpha val="56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653" y="0"/>
            <a:ext cx="9752694" cy="6694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918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172" y="348343"/>
            <a:ext cx="11785599" cy="6183085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Дистанционное </a:t>
            </a: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</a:t>
            </a:r>
            <a:b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обучение с использованием информационных и телекоммуникационных технологий, которые выполняют функцию связующего звена между учениками и учителем, находящимися на расстоянии.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722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515" y="307216"/>
            <a:ext cx="10972800" cy="926497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условия 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успешной организации дистанционного 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обучения: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2858" y="1518868"/>
            <a:ext cx="1088571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ожидаемых от ученика действий;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 материала по содержанию;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структурная организация учебного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материала;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типов упражнений (раздел «Теория», «Практика», «Контроль»);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интерактивных информационных обучающих систем;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комплектование иллюстративного ряда, слайдов, графических изображений.</a:t>
            </a:r>
          </a:p>
        </p:txBody>
      </p:sp>
    </p:spTree>
    <p:extLst>
      <p:ext uri="{BB962C8B-B14F-4D97-AF65-F5344CB8AC3E}">
        <p14:creationId xmlns:p14="http://schemas.microsoft.com/office/powerpoint/2010/main" val="3929275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7771" y="421884"/>
            <a:ext cx="10058400" cy="1507067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Учитель, планирующий дистанционный 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урок, 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сам должен понимать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: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4057" y="2420987"/>
            <a:ext cx="998582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цели он ставит перед собой при разработке урока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чему он хочет научить ученика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сформулировать их для обучающегося.</a:t>
            </a:r>
          </a:p>
        </p:txBody>
      </p:sp>
    </p:spTree>
    <p:extLst>
      <p:ext uri="{BB962C8B-B14F-4D97-AF65-F5344CB8AC3E}">
        <p14:creationId xmlns:p14="http://schemas.microsoft.com/office/powerpoint/2010/main" val="1050551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2" y="72572"/>
            <a:ext cx="12090400" cy="12192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Цели 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дистанционного обучения на уроках 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информатики: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026" name="Picture 2" descr="H:\ВКС_Информатика_26.04.2021\Цели_Д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922" y="2677885"/>
            <a:ext cx="38481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142922" y="1523999"/>
            <a:ext cx="3848099" cy="88537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Обработка навыков работы с компьютером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199" y="2960914"/>
            <a:ext cx="2815771" cy="8998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Мотивация обучающихся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665030" y="2960914"/>
            <a:ext cx="2569028" cy="8998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Мониторинг знаний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5771" y="5312229"/>
            <a:ext cx="3352800" cy="947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Подготовка к экзамену по информатике (ОГЭ, ЕГЭ)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403771" y="5312229"/>
            <a:ext cx="3439886" cy="947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Участие в дистанционных конкурсах и проектах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30113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457" y="74975"/>
            <a:ext cx="11800114" cy="165222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Преимущества</a:t>
            </a:r>
            <a:b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дистанционного обучения </a:t>
            </a:r>
            <a:r>
              <a:rPr lang="ru-RU" sz="3200" b="1" dirty="0">
                <a:solidFill>
                  <a:srgbClr val="002060"/>
                </a:solidFill>
                <a:latin typeface="Arial Black" panose="020B0A04020102020204" pitchFamily="34" charset="0"/>
              </a:rPr>
              <a:t>на </a:t>
            </a:r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уроках информатики:</a:t>
            </a:r>
            <a:endParaRPr lang="ru-RU" sz="32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485" y="1715708"/>
            <a:ext cx="1075508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(не требуется тратить время на поездку к месту учёбы);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 на проведение обучения (не нужно тратить деньги на аренду помещения);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одновременного обучения большого количества обучающихся;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качества образования за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счёт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применения современных средств обучения и технологий;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мгновенный доступ к объёмным электронным библиотекам и базам знаний.</a:t>
            </a:r>
          </a:p>
        </p:txBody>
      </p:sp>
    </p:spTree>
    <p:extLst>
      <p:ext uri="{BB962C8B-B14F-4D97-AF65-F5344CB8AC3E}">
        <p14:creationId xmlns:p14="http://schemas.microsoft.com/office/powerpoint/2010/main" val="983366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3756" y="333829"/>
            <a:ext cx="8534400" cy="9869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Методы дистанционного обучения: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64341" y="1518430"/>
            <a:ext cx="811348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информационно-рецептивный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епродуктивный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проблемное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изложение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вристический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исследовательский.</a:t>
            </a:r>
          </a:p>
        </p:txBody>
      </p:sp>
    </p:spTree>
    <p:extLst>
      <p:ext uri="{BB962C8B-B14F-4D97-AF65-F5344CB8AC3E}">
        <p14:creationId xmlns:p14="http://schemas.microsoft.com/office/powerpoint/2010/main" val="1087257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486" y="466873"/>
            <a:ext cx="11321143" cy="1507067"/>
          </a:xfrm>
        </p:spPr>
        <p:txBody>
          <a:bodyPr>
            <a:noAutofit/>
          </a:bodyPr>
          <a:lstStyle/>
          <a:p>
            <a:pPr marL="0" indent="0" algn="ctr"/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типы 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общения с использованием возможностей компьютерных 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сетей:</a:t>
            </a:r>
            <a:endParaRPr lang="ru-RU" b="1" dirty="0">
              <a:solidFill>
                <a:srgbClr val="00206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96686" y="2357736"/>
            <a:ext cx="1047931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типа «один с одним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типа «один со многими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типа «многие со многими»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24868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485</TotalTime>
  <Words>950</Words>
  <Application>Microsoft Office PowerPoint</Application>
  <PresentationFormat>Произвольный</PresentationFormat>
  <Paragraphs>153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Сектор</vt:lpstr>
      <vt:lpstr>   </vt:lpstr>
      <vt:lpstr>Моделирование уроков с применением сетевого образовательного ресурса:</vt:lpstr>
      <vt:lpstr>Дистанционное обучение - это обучение с использованием информационных и телекоммуникационных технологий, которые выполняют функцию связующего звена между учениками и учителем, находящимися на расстоянии.</vt:lpstr>
      <vt:lpstr>условия успешной организации дистанционного обучения:</vt:lpstr>
      <vt:lpstr>Учитель, планирующий дистанционный урок, сам должен понимать:</vt:lpstr>
      <vt:lpstr>Цели дистанционного обучения на уроках информатики:</vt:lpstr>
      <vt:lpstr>Преимущества дистанционного обучения на уроках информатики:</vt:lpstr>
      <vt:lpstr>Методы дистанционного обучения:</vt:lpstr>
      <vt:lpstr>типы общения с использованием возможностей компьютерных сетей:</vt:lpstr>
      <vt:lpstr>структурные элементы занятий в дистанционной форме:</vt:lpstr>
      <vt:lpstr>Технология работы с учеником: </vt:lpstr>
      <vt:lpstr>платформа е-КМ-Школа</vt:lpstr>
      <vt:lpstr>Платформа «Якласс»</vt:lpstr>
      <vt:lpstr>выводы по дистанционному обучению:</vt:lpstr>
      <vt:lpstr>Дистанционный урок - это форма организации дистанционного занятия, проводимая в определённых временных рамках, при которой педагог руководит индивидуальной деятельностью обучающихся по созданию собственного образовательного продукта, с целью освоения обучающимися основ изучаемого материала, воспитания и развития творческих способностей. </vt:lpstr>
      <vt:lpstr>Требования к разработке дистанционного урока:</vt:lpstr>
      <vt:lpstr>Дидактические принципы урока:</vt:lpstr>
      <vt:lpstr>Функции домашнего задания:</vt:lpstr>
      <vt:lpstr>Электронный учебник - это продукт образовательного характера, который может быть воспроизведён (использован) только с помощью средств информатики (в том числе и компьютера), соответствующий утвержденной программе обучения или программе, разработанной автором для предложенного курса, и имеющий принципиально новые черты по сравнению с обычным учебником. </vt:lpstr>
      <vt:lpstr>Компоненты электронного учебника:</vt:lpstr>
      <vt:lpstr>Электронный учебник должен содержать:</vt:lpstr>
      <vt:lpstr>Отличительные особенности электронного учебника:</vt:lpstr>
      <vt:lpstr>Отличительные особенности электронного учебника:</vt:lpstr>
      <vt:lpstr>применение электронного учебника в обучении, повышает интерес к изучению дисциплины.   электронный учебник максимально облегчит понимание и запоминание наиболее существенных понятий, утверждений и примеров, вовлекая в процесс обучения иные, нежели обычный учебник, возможности человеческого мозга, в частности, слуховую и эмоциональную память, а также используя компьютерные объяснения.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СОВРЕМЕННЫЕ ОБРАЗОВАТЕЛЬНЫЕ ПЛАТФОРМЫ КАК КРЕАТИВНОЕ РЕШЕНИЕ ДЛЯ ДИСТАНЦИОННОГО ОБУЧЕНИЯ ШКОЛЬНИКОВ </dc:title>
  <dc:creator>Алена Сергеевна Яловецкая</dc:creator>
  <cp:lastModifiedBy>user</cp:lastModifiedBy>
  <cp:revision>57</cp:revision>
  <dcterms:created xsi:type="dcterms:W3CDTF">2020-03-23T00:43:13Z</dcterms:created>
  <dcterms:modified xsi:type="dcterms:W3CDTF">2021-04-22T10:34:57Z</dcterms:modified>
</cp:coreProperties>
</file>