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7"/>
  </p:notesMasterIdLst>
  <p:sldIdLst>
    <p:sldId id="256" r:id="rId2"/>
    <p:sldId id="257" r:id="rId3"/>
    <p:sldId id="312" r:id="rId4"/>
    <p:sldId id="293" r:id="rId5"/>
    <p:sldId id="311" r:id="rId6"/>
    <p:sldId id="291" r:id="rId7"/>
    <p:sldId id="315" r:id="rId8"/>
    <p:sldId id="317" r:id="rId9"/>
    <p:sldId id="319" r:id="rId10"/>
    <p:sldId id="320" r:id="rId11"/>
    <p:sldId id="322" r:id="rId12"/>
    <p:sldId id="323" r:id="rId13"/>
    <p:sldId id="324" r:id="rId14"/>
    <p:sldId id="264" r:id="rId15"/>
    <p:sldId id="289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7AF"/>
    <a:srgbClr val="FFFFCC"/>
    <a:srgbClr val="FFFFFF"/>
    <a:srgbClr val="FFCCCC"/>
    <a:srgbClr val="993300"/>
    <a:srgbClr val="F8B770"/>
    <a:srgbClr val="0099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5083B96-BE70-4F69-96A9-C4BA3F939C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0055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100" smtClean="0">
                <a:latin typeface="Arial" charset="0"/>
              </a:rPr>
              <a:t>Имеется ряд исследований и доказано, что вакцинация детей против гриппа снижает риск распространения инфекции:</a:t>
            </a:r>
          </a:p>
          <a:p>
            <a:pPr>
              <a:lnSpc>
                <a:spcPct val="80000"/>
              </a:lnSpc>
            </a:pPr>
            <a:r>
              <a:rPr lang="ru-RU" altLang="ru-RU" sz="1100" smtClean="0">
                <a:solidFill>
                  <a:srgbClr val="00B0F0"/>
                </a:solidFill>
                <a:latin typeface="Arial" charset="0"/>
              </a:rPr>
              <a:t>- В семьях, где привиты дети, </a:t>
            </a:r>
            <a:r>
              <a:rPr lang="ru-RU" altLang="ru-RU" sz="1100" smtClean="0">
                <a:latin typeface="Arial" charset="0"/>
              </a:rPr>
              <a:t>количество ОРИ  у не привитых членов уменьшалось на 42%;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100" smtClean="0">
                <a:solidFill>
                  <a:srgbClr val="00B0F0"/>
                </a:solidFill>
                <a:latin typeface="Arial" charset="0"/>
              </a:rPr>
              <a:t>- В семьях, где были привиты все члены, но не привит школьник, у этого ребенка: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r>
              <a:rPr lang="ru-RU" altLang="ru-RU" sz="1100" smtClean="0">
                <a:latin typeface="Arial" charset="0"/>
              </a:rPr>
              <a:t> </a:t>
            </a:r>
            <a:r>
              <a:rPr lang="ru-RU" altLang="ru-RU" sz="1100" smtClean="0">
                <a:solidFill>
                  <a:srgbClr val="7030A0"/>
                </a:solidFill>
                <a:latin typeface="Arial" charset="0"/>
              </a:rPr>
              <a:t>уменьшалось  количество эпизодов ОРИ на 80%,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q"/>
            </a:pPr>
            <a:r>
              <a:rPr lang="ru-RU" altLang="ru-RU" sz="1100" smtClean="0">
                <a:solidFill>
                  <a:srgbClr val="7030A0"/>
                </a:solidFill>
                <a:latin typeface="Arial" charset="0"/>
              </a:rPr>
              <a:t>количество пропущенных учебных дней на 70%. </a:t>
            </a:r>
          </a:p>
          <a:p>
            <a:pPr algn="just">
              <a:lnSpc>
                <a:spcPct val="80000"/>
              </a:lnSpc>
            </a:pPr>
            <a:r>
              <a:rPr lang="ru-RU" altLang="ru-RU" sz="1100" i="1" smtClean="0">
                <a:latin typeface="Arial" charset="0"/>
              </a:rPr>
              <a:t>Естественно все это отражалось на посещении врача, использовании лекарственных препаратов, а также продолжительности временной нетрудоспособности родителей по уходу за заболевшими  детьми.</a:t>
            </a:r>
          </a:p>
          <a:p>
            <a:pPr>
              <a:lnSpc>
                <a:spcPct val="80000"/>
              </a:lnSpc>
            </a:pPr>
            <a:endParaRPr lang="ru-RU" altLang="ru-RU" sz="110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ru-RU" altLang="ru-RU" sz="1100" smtClean="0">
              <a:latin typeface="Arial" charset="0"/>
            </a:endParaRPr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1957409-B653-475C-835C-6D90F7183419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charset="0"/>
              </a:rPr>
              <a:t>Наиболее популярными среди вакцин для профилактики гриппа являются инактивированные вакцины,  содержащие отдельные антигены вируса гриппа. Дополнительно в состав всех вакцин входят растворы солей для сохранения качества препарата. </a:t>
            </a:r>
          </a:p>
          <a:p>
            <a:r>
              <a:rPr lang="ru-RU" altLang="ru-RU" smtClean="0">
                <a:latin typeface="Arial" charset="0"/>
              </a:rPr>
              <a:t>СПЛИТ-ВАКЦИНА т.е. расщепленная вакцина,  содержащая наружные (гемаглютинин и нейраминидазу) и внутренние антигены вируса гриппа. Представленные в предстоящем сезоне  представители данного типа вакцин – Ваксигрип (Франция). </a:t>
            </a:r>
          </a:p>
          <a:p>
            <a:r>
              <a:rPr lang="ru-RU" altLang="ru-RU" smtClean="0">
                <a:latin typeface="Arial" charset="0"/>
              </a:rPr>
              <a:t>СУБЪЕДИНИЧНЫЕ ВАКЦИНЫ (т.е содержащие субъединицу вируса гриппа) – гемагглютинин и нейраминидазу.  Представители – «Инфлювак» (Нидерланды), Гриппол Плюс (Россия). </a:t>
            </a:r>
          </a:p>
          <a:p>
            <a:r>
              <a:rPr lang="ru-RU" altLang="ru-RU" smtClean="0">
                <a:latin typeface="Arial" charset="0"/>
              </a:rPr>
              <a:t>В текущем сезоне для иммунизации за счет средств бюджетов доступна вакцина «Гриппол Плюс Белмед» (страна производитель готовой лекарственной формы – РФ), а производитель, осуществляющий фасовку – Республика Беларусь (РУП «Белмедпрепараты»).  Вакцина «Гриппол Плюс» и «Гриппол Плюс Белмед» содержит в составе иммуномодулятор – полиоксидоний. </a:t>
            </a:r>
          </a:p>
          <a:p>
            <a:r>
              <a:rPr lang="ru-RU" altLang="ru-RU" smtClean="0">
                <a:latin typeface="Arial" charset="0"/>
              </a:rPr>
              <a:t>Хотелось обратить внимание, что различие в составе субъединичных вакцин «Инфлювак» и «Гриппол Плюс Белмед», заключается в том, что в состав «Гриппол Плюс Белмед» входит полиоксидоний (иммуностимулятор и модулятор). За счет полиокисидония антигенная нагрузка снижена ( в вакцине по 5 мкг каждого штамма). Во всех остальных вакцинах количество антигена по 15 мкг каждого штамма. </a:t>
            </a:r>
          </a:p>
          <a:p>
            <a:r>
              <a:rPr lang="ru-RU" altLang="ru-RU" smtClean="0">
                <a:latin typeface="Arial" charset="0"/>
              </a:rPr>
              <a:t>Используемые вакцины высокоэффективны и безопасны, рекомендованы для применения у детей с 6-ти месяцев и у беременных. </a:t>
            </a:r>
          </a:p>
          <a:p>
            <a:endParaRPr lang="ru-RU" altLang="ru-RU" smtClean="0">
              <a:latin typeface="Arial" charset="0"/>
            </a:endParaRPr>
          </a:p>
          <a:p>
            <a:endParaRPr lang="ru-RU" altLang="ru-RU" smtClean="0">
              <a:latin typeface="Arial" charset="0"/>
            </a:endParaRP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2219A36-618C-47B4-945D-A0FF3E75123B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charset="0"/>
              </a:rPr>
              <a:t>В г.Минске, как и в Республике Беларусь, осуществляется мониторинг за серьезными побочными реакциями (СПР). Периодически как среди детей, так и среди взрослых регистрируются случаи серьезных побочных реакций на отдельные ИЛС (например,  после введения АДС-М у взрослых). Каждый случай СПР расследуется комиссией. </a:t>
            </a:r>
          </a:p>
          <a:p>
            <a:r>
              <a:rPr lang="ru-RU" altLang="ru-RU" smtClean="0">
                <a:latin typeface="Arial" charset="0"/>
              </a:rPr>
              <a:t> На протяжении последних лет ежегодно в городе прививается против гриппа около 800 тысяч человек. Опыт использования вакцин против гриппа подтверждает безопасность иммунизации – случаи СПР на введение вакцин против гриппа практически не регистрируются (только в 2008 году был один случай индивидуального реагирования на вакцину в виде крапивницы). </a:t>
            </a:r>
          </a:p>
          <a:p>
            <a:r>
              <a:rPr lang="ru-RU" altLang="ru-RU" smtClean="0">
                <a:latin typeface="Arial" charset="0"/>
              </a:rPr>
              <a:t>Такие реакции как кратковременное повышение температуры тела, болезненность и уплотнение в месте инъекции являются закономерными, свидетельствуют о начале формирования иммунитета. </a:t>
            </a:r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C0AB688-3853-4242-956C-B7B6FBC645C5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u-RU" altLang="ru-RU" smtClean="0">
                <a:latin typeface="Arial" charset="0"/>
              </a:rPr>
              <a:t>Вирус гриппа циркулирует по определенным биологическим законам.</a:t>
            </a:r>
          </a:p>
          <a:p>
            <a:r>
              <a:rPr lang="ru-RU" altLang="ru-RU" smtClean="0">
                <a:latin typeface="Arial" charset="0"/>
              </a:rPr>
              <a:t>Почти всегда вирус, вызвавший весной подъем заболеваемости в юго-восточной Азии, осенью приходит в Европу. Наблюдение за распространением вируса гриппа и его видоизменением осуществляют международные референс-центры и национальные референс - лаборатории ВОЗ. На основании полученной информации, ежегодно эксперты ВОЗ формируют рекомендации по составу противогриппозных вакцин.</a:t>
            </a:r>
          </a:p>
          <a:p>
            <a:pPr algn="just"/>
            <a:r>
              <a:rPr lang="ru-RU" altLang="ru-RU" smtClean="0">
                <a:latin typeface="Arial" charset="0"/>
              </a:rPr>
              <a:t>В состав вакцины включается 3 актуальных варианта вируса (2 типа А и 1 В).</a:t>
            </a:r>
          </a:p>
          <a:p>
            <a:pPr algn="just"/>
            <a:r>
              <a:rPr lang="ru-RU" altLang="ru-RU" smtClean="0">
                <a:latin typeface="Arial" charset="0"/>
              </a:rPr>
              <a:t>Статистика 20-ти последних лет свидетельствует о том, что те варианты вирусов гриппа, которые рекомендованы ВОЗ для включения в состав вакцин совпадали более чем в 90% случаев. Несовпадения отмечались по одному из 3-х вариантов, входящих в вакцину.</a:t>
            </a: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A80FDDE-3C3E-4A15-9C5A-954B722C3EE7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charset="0"/>
              </a:rPr>
              <a:t>Вопрос – Можно ли заболеть гриппом после прививки и заразить окружающих?</a:t>
            </a:r>
          </a:p>
          <a:p>
            <a:r>
              <a:rPr lang="ru-RU" altLang="ru-RU" smtClean="0">
                <a:latin typeface="Arial" charset="0"/>
              </a:rPr>
              <a:t> </a:t>
            </a:r>
            <a:r>
              <a:rPr lang="ru-RU" altLang="ru-RU" b="1" smtClean="0">
                <a:latin typeface="Arial" charset="0"/>
              </a:rPr>
              <a:t>Риск заболеть гриппом после прививки (или как Вы называете от прививки) и заразить окружающих отсутствует.</a:t>
            </a:r>
          </a:p>
          <a:p>
            <a:r>
              <a:rPr lang="ru-RU" altLang="ru-RU" smtClean="0">
                <a:latin typeface="Arial" charset="0"/>
              </a:rPr>
              <a:t>В процессе производства вакцинные вирусы лишаются свойства вызывать заболевание, однако сохраняют способность формировать защиту. </a:t>
            </a:r>
          </a:p>
          <a:p>
            <a:pPr algn="just"/>
            <a:r>
              <a:rPr lang="ru-RU" altLang="ru-RU" smtClean="0">
                <a:latin typeface="Arial" charset="0"/>
              </a:rPr>
              <a:t/>
            </a:r>
            <a:br>
              <a:rPr lang="ru-RU" altLang="ru-RU" smtClean="0">
                <a:latin typeface="Arial" charset="0"/>
              </a:rPr>
            </a:br>
            <a:endParaRPr lang="ru-RU" altLang="ru-RU" smtClean="0">
              <a:latin typeface="Arial" charset="0"/>
            </a:endParaRPr>
          </a:p>
          <a:p>
            <a:endParaRPr lang="ru-RU" altLang="ru-RU" smtClean="0">
              <a:latin typeface="Arial" charset="0"/>
            </a:endParaRP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95C8AB3-AF1F-45E1-B4C0-F20DFD744FCA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charset="0"/>
              </a:rPr>
              <a:t>Вопрос – </a:t>
            </a:r>
            <a:r>
              <a:rPr lang="ru-RU" altLang="ru-RU" b="1" i="1" smtClean="0">
                <a:latin typeface="Arial" charset="0"/>
              </a:rPr>
              <a:t>Зачем прививаться в нынешнем году, если делал прививку в прошлом?</a:t>
            </a:r>
          </a:p>
          <a:p>
            <a:r>
              <a:rPr lang="ru-RU" altLang="ru-RU" smtClean="0">
                <a:latin typeface="Arial" charset="0"/>
              </a:rPr>
              <a:t> Защитные антитела, выработанные после прививки, обычно в течение 6-12 месяцев после вакцинации разрушаются или их количество становится недостаточным для защиты от гриппа в новом сезоне. Кроме того, практически ежегодно обновляются варианты вирусов гриппа, которые входят в состав вакцин. </a:t>
            </a:r>
          </a:p>
          <a:p>
            <a:pPr algn="just"/>
            <a:r>
              <a:rPr lang="ru-RU" altLang="ru-RU" smtClean="0">
                <a:latin typeface="Arial" charset="0"/>
              </a:rPr>
              <a:t/>
            </a:r>
            <a:br>
              <a:rPr lang="ru-RU" altLang="ru-RU" smtClean="0">
                <a:latin typeface="Arial" charset="0"/>
              </a:rPr>
            </a:br>
            <a:endParaRPr lang="ru-RU" altLang="ru-RU" smtClean="0">
              <a:latin typeface="Arial" charset="0"/>
            </a:endParaRPr>
          </a:p>
          <a:p>
            <a:endParaRPr lang="ru-RU" altLang="ru-RU" smtClean="0">
              <a:latin typeface="Arial" charset="0"/>
            </a:endParaRPr>
          </a:p>
        </p:txBody>
      </p:sp>
      <p:sp>
        <p:nvSpPr>
          <p:cNvPr id="21508" name="Номер слайда 3"/>
          <p:cNvSpPr txBox="1">
            <a:spLocks noGrp="1"/>
          </p:cNvSpPr>
          <p:nvPr/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A1F0486-DEAC-4647-9102-5DB3DF298CC3}" type="slidenum">
              <a:rPr lang="ru-RU" altLang="ru-RU"/>
              <a:pPr algn="r" eaLnBrk="1" hangingPunct="1">
                <a:spcBef>
                  <a:spcPct val="0"/>
                </a:spcBef>
              </a:pPr>
              <a:t>12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>
                <a:latin typeface="Arial" charset="0"/>
              </a:rPr>
              <a:t>Вакцинация против гриппа предотвращает случаи заболевания, значит уменьшает количество источников инфекции, снижает интенсивность распространения инфекции и риск заноса в семьи. </a:t>
            </a:r>
          </a:p>
          <a:p>
            <a:r>
              <a:rPr lang="ru-RU" altLang="ru-RU" smtClean="0">
                <a:latin typeface="Arial" charset="0"/>
              </a:rPr>
              <a:t>ВАКЦИНАЦИЯ СОХРАНЯЕТ ЗДОРОВЬЕ. </a:t>
            </a: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FCD3F09-5731-43D0-A9E9-EC9CB6D9BFA2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19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19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9CAD4-C080-434B-A885-7E91F436EC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381280"/>
      </p:ext>
    </p:extLst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FF65CD-E6DB-4B72-8F1E-88AA7942CA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669360"/>
      </p:ext>
    </p:extLst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A3B053-C986-4EF1-B4EC-CA80C5716E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8577282"/>
      </p:ext>
    </p:extLst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15665-BB95-451D-B0C4-A45B1B6E23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1092041"/>
      </p:ext>
    </p:extLst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E871A4-8791-4CBD-8381-38F6C7D0A0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7637668"/>
      </p:ext>
    </p:extLst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753C3-3236-4074-BB92-475F186364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1959849"/>
      </p:ext>
    </p:extLst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DDBC9E-B497-464B-830F-8B87457FAF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0057251"/>
      </p:ext>
    </p:extLst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971E18-A368-4558-8625-8B3D1688F2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4047492"/>
      </p:ext>
    </p:extLst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0A82D9-F71F-43BA-AE03-038A63AD82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1997071"/>
      </p:ext>
    </p:extLst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2FBC3-BA10-4C21-8AFA-8AE696B09A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7742527"/>
      </p:ext>
    </p:extLst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20232-257C-4833-BC1B-F97892F6E7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0669464"/>
      </p:ext>
    </p:extLst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endParaRPr lang="ru-RU" alt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endParaRPr lang="ru-RU" altLang="ru-RU" sz="2400">
                  <a:latin typeface="Times New Roman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6EDF5A0-079F-4685-8558-86CB5FB91CA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 spd="slow">
    <p:wheel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smiles.33b.ru/smile.110025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hyperlink" Target="http://smiles.33b.ru/smile.118597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4149725"/>
            <a:ext cx="7345363" cy="1470025"/>
          </a:xfrm>
        </p:spPr>
        <p:txBody>
          <a:bodyPr/>
          <a:lstStyle/>
          <a:p>
            <a:pPr algn="ctr" eaLnBrk="1" hangingPunct="1"/>
            <a:r>
              <a:rPr lang="ru-RU" altLang="ru-RU" sz="4400" smtClean="0"/>
              <a:t>Нужны ли прививки против гриппа?</a:t>
            </a:r>
          </a:p>
        </p:txBody>
      </p:sp>
      <p:pic>
        <p:nvPicPr>
          <p:cNvPr id="4099" name="Picture 5" descr="inje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81075"/>
            <a:ext cx="2087562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0" descr="ANd9GcS9VwdfygRlvBpeBk1qFSiQSWlN7Vzrw8UnmGh8T4v830oucvkOs3jtUtC-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2592387" cy="253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3"/>
          <p:cNvSpPr>
            <a:spLocks noChangeArrowheads="1"/>
          </p:cNvSpPr>
          <p:nvPr/>
        </p:nvSpPr>
        <p:spPr bwMode="auto">
          <a:xfrm>
            <a:off x="1116013" y="285750"/>
            <a:ext cx="72421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i="1"/>
              <a:t>Откуда знают какие вирусы гриппа придут к нам и вызовут заболевания? </a:t>
            </a:r>
          </a:p>
        </p:txBody>
      </p:sp>
      <p:sp>
        <p:nvSpPr>
          <p:cNvPr id="16387" name="Прямоугольник 4"/>
          <p:cNvSpPr>
            <a:spLocks noChangeArrowheads="1"/>
          </p:cNvSpPr>
          <p:nvPr/>
        </p:nvSpPr>
        <p:spPr bwMode="auto">
          <a:xfrm>
            <a:off x="1000125" y="1500188"/>
            <a:ext cx="7786688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/>
              <a:t>В мире существует несколько сотен лабораторий, которые следят за циркулирующими вирусами гриппа  и формируют  на основании анализа  прогнозы для включения в состав вакцин.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/>
              <a:t>Ежегодно в состав вакцин включаются 3 актуальных варианта вируса гриппа. В последнее время создаются  вакцины с 4-мя вирусами гриппа (2 вируса типа А и 2 типа В).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/>
              <a:t>Статистика 20-ти последних лет свидетельствует, что те варианты вирусов гриппа, которые были рекомендованы ВОЗ для включения в состав вакцин, совпадали более чем в 90% случаев (в отдельные годы отмечались расхождения по одному из 3-х вариантов, входящих в состав вакцины).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2"/>
          <p:cNvSpPr>
            <a:spLocks noChangeArrowheads="1"/>
          </p:cNvSpPr>
          <p:nvPr/>
        </p:nvSpPr>
        <p:spPr bwMode="auto">
          <a:xfrm>
            <a:off x="1347788" y="1916113"/>
            <a:ext cx="7072312" cy="310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i="1"/>
              <a:t>Можно ли заболеть гриппом после прививки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i="1"/>
              <a:t>и заразить окружающих?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 b="1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Риск заболеть гриппом после прививки и заразить окружающих отсутствует.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1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В процессе производства вакцинные вирусы лишаются свойства вызывать заболевание, однако сохраняют способность формировать защиту.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1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285750"/>
            <a:ext cx="1462087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4438" y="214313"/>
            <a:ext cx="4143375" cy="1285875"/>
          </a:xfrm>
        </p:spPr>
        <p:txBody>
          <a:bodyPr/>
          <a:lstStyle/>
          <a:p>
            <a:pPr algn="ctr" eaLnBrk="1" hangingPunct="1"/>
            <a:r>
              <a:rPr lang="ru-RU" altLang="ru-RU" sz="3600" i="1" smtClean="0"/>
              <a:t>ВАШ ВОПРОС</a:t>
            </a:r>
          </a:p>
        </p:txBody>
      </p:sp>
      <p:sp>
        <p:nvSpPr>
          <p:cNvPr id="20483" name="Прямоугольник 2"/>
          <p:cNvSpPr>
            <a:spLocks noChangeArrowheads="1"/>
          </p:cNvSpPr>
          <p:nvPr/>
        </p:nvSpPr>
        <p:spPr bwMode="auto">
          <a:xfrm>
            <a:off x="1403350" y="1916113"/>
            <a:ext cx="7072313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i="1"/>
              <a:t>Зачем прививаться в нынешнем году, если делал прививку в прошлом?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i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Защитные антитела, выработанные после прививки, обычно в течение 6-12 месяцев после вакцинации разрушаются или их количество становится недостаточным для защиты от гриппа в новом сезоне.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Кроме того, практически ежегодно обновляются варианты вирусов гриппа, которые входят в состав вакцин. 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285750"/>
            <a:ext cx="1462087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00113" y="620713"/>
            <a:ext cx="8027987" cy="5103812"/>
          </a:xfrm>
        </p:spPr>
        <p:txBody>
          <a:bodyPr/>
          <a:lstStyle/>
          <a:p>
            <a:pPr algn="ctr"/>
            <a:r>
              <a:rPr lang="ru-RU" altLang="ru-RU" sz="2500" b="1" smtClean="0"/>
              <a:t>ВАКЦИНАЦИЯ ПРОТИВ ГРИППА  -</a:t>
            </a:r>
            <a:r>
              <a:rPr lang="ru-RU" altLang="ru-RU" sz="2500" smtClean="0"/>
              <a:t/>
            </a:r>
            <a:br>
              <a:rPr lang="ru-RU" altLang="ru-RU" sz="2500" smtClean="0"/>
            </a:br>
            <a:r>
              <a:rPr lang="ru-RU" altLang="ru-RU" sz="2500" smtClean="0"/>
              <a:t/>
            </a:r>
            <a:br>
              <a:rPr lang="ru-RU" altLang="ru-RU" sz="2500" smtClean="0"/>
            </a:br>
            <a:r>
              <a:rPr lang="ru-RU" altLang="ru-RU" sz="2500" smtClean="0"/>
              <a:t>Предотвращает  случаи заболевания среди детей и взрослых;</a:t>
            </a:r>
            <a:br>
              <a:rPr lang="ru-RU" altLang="ru-RU" sz="2500" smtClean="0"/>
            </a:br>
            <a:r>
              <a:rPr lang="ru-RU" altLang="ru-RU" sz="2500" smtClean="0"/>
              <a:t/>
            </a:r>
            <a:br>
              <a:rPr lang="ru-RU" altLang="ru-RU" sz="2500" smtClean="0"/>
            </a:br>
            <a:r>
              <a:rPr lang="ru-RU" altLang="ru-RU" sz="2500" smtClean="0"/>
              <a:t> Обеспечивает уменьшение количества источников инфекции, </a:t>
            </a:r>
            <a:br>
              <a:rPr lang="ru-RU" altLang="ru-RU" sz="2500" smtClean="0"/>
            </a:br>
            <a:r>
              <a:rPr lang="ru-RU" altLang="ru-RU" sz="2500" smtClean="0"/>
              <a:t/>
            </a:r>
            <a:br>
              <a:rPr lang="ru-RU" altLang="ru-RU" sz="2500" smtClean="0"/>
            </a:br>
            <a:r>
              <a:rPr lang="ru-RU" altLang="ru-RU" sz="2500" smtClean="0"/>
              <a:t/>
            </a:r>
            <a:br>
              <a:rPr lang="ru-RU" altLang="ru-RU" sz="2500" smtClean="0"/>
            </a:br>
            <a:r>
              <a:rPr lang="ru-RU" altLang="ru-RU" sz="2500" smtClean="0"/>
              <a:t>Снижает риск заноса возбудителя в семьи. </a:t>
            </a:r>
            <a:br>
              <a:rPr lang="ru-RU" altLang="ru-RU" sz="2500" smtClean="0"/>
            </a:br>
            <a:r>
              <a:rPr lang="ru-RU" altLang="ru-RU" sz="2500" smtClean="0"/>
              <a:t/>
            </a:r>
            <a:br>
              <a:rPr lang="ru-RU" altLang="ru-RU" sz="2500" smtClean="0"/>
            </a:br>
            <a:r>
              <a:rPr lang="ru-RU" altLang="ru-RU" sz="2500" smtClean="0"/>
              <a:t>Сохраняет здоровье.</a:t>
            </a:r>
            <a:br>
              <a:rPr lang="ru-RU" altLang="ru-RU" sz="2500" smtClean="0"/>
            </a:br>
            <a:r>
              <a:rPr lang="ru-RU" altLang="ru-RU" sz="2500" smtClean="0"/>
              <a:t> 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042988" y="4797425"/>
            <a:ext cx="7416800" cy="1609725"/>
          </a:xfrm>
          <a:prstGeom prst="rect">
            <a:avLst/>
          </a:prstGeom>
          <a:solidFill>
            <a:schemeClr val="accent1"/>
          </a:solidFill>
          <a:ln w="57150" cmpd="thickThin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ru-RU" sz="2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itchFamily="18" charset="0"/>
              </a:rPr>
              <a:t>2-3 ребёнка  из 10 привитых против гриппа не заболеют </a:t>
            </a:r>
            <a:r>
              <a:rPr lang="ru-RU" sz="2400" b="1" dirty="0">
                <a:latin typeface="Times New Roman" pitchFamily="18" charset="0"/>
              </a:rPr>
              <a:t>ОРВИ</a:t>
            </a:r>
            <a:endParaRPr lang="ru-RU" sz="2400" b="1" dirty="0">
              <a:latin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itchFamily="18" charset="0"/>
              </a:rPr>
              <a:t>( </a:t>
            </a:r>
            <a:r>
              <a:rPr lang="ru-RU" sz="2000" b="1" dirty="0">
                <a:latin typeface="Times New Roman" pitchFamily="18" charset="0"/>
              </a:rPr>
              <a:t>т.к. происходит стимуляция Т-клеточного иммунитета</a:t>
            </a:r>
            <a:r>
              <a:rPr lang="ru-RU" sz="2400" b="1" dirty="0">
                <a:latin typeface="Times New Roman" pitchFamily="18" charset="0"/>
              </a:rPr>
              <a:t>)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555875" y="260350"/>
            <a:ext cx="57594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Эффективность  вакцинации  против гриппа: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971550" y="2060575"/>
            <a:ext cx="7705725" cy="860425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latin typeface="Times New Roman" pitchFamily="18" charset="0"/>
              </a:rPr>
              <a:t>8-9   детей  из 10 привитых   не заболеют гриппом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latin typeface="Times New Roman" pitchFamily="18" charset="0"/>
              </a:rPr>
              <a:t> во время  сезонного подъёма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611188" y="3573463"/>
            <a:ext cx="8353425" cy="879475"/>
          </a:xfrm>
          <a:prstGeom prst="rect">
            <a:avLst/>
          </a:prstGeom>
          <a:solidFill>
            <a:schemeClr val="accent1"/>
          </a:solidFill>
          <a:ln w="57150" cmpd="thinThick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latin typeface="Times New Roman" pitchFamily="18" charset="0"/>
              </a:rPr>
              <a:t>1-2 ребёнка  из 10 привитых  могут перенести грипп, но в легкой форме, без осложнений и летального исхода</a:t>
            </a:r>
            <a:endParaRPr lang="ru-RU" altLang="ru-RU" sz="2400">
              <a:latin typeface="Times New Roman" pitchFamily="18" charset="0"/>
            </a:endParaRPr>
          </a:p>
        </p:txBody>
      </p:sp>
      <p:pic>
        <p:nvPicPr>
          <p:cNvPr id="2458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1979613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 animBg="1"/>
      <p:bldP spid="327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539750" y="4508500"/>
            <a:ext cx="3960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ru-RU" sz="40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1125538"/>
            <a:ext cx="4067175" cy="2160587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ru-RU" altLang="ru-RU" sz="2000" smtClean="0"/>
              <a:t>Получить консультацию по вопросам вакцинопрофилактики   можно получить  в  Центре гигиены и эпидемиологии Центрального района по телефону 3352747 </a:t>
            </a:r>
          </a:p>
        </p:txBody>
      </p:sp>
      <p:pic>
        <p:nvPicPr>
          <p:cNvPr id="25604" name="Picture 5" descr="MPj0149018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692150"/>
            <a:ext cx="4932362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WordArt 6" descr="Папирус"/>
          <p:cNvSpPr>
            <a:spLocks noChangeArrowheads="1" noChangeShapeType="1" noTextEdit="1"/>
          </p:cNvSpPr>
          <p:nvPr/>
        </p:nvSpPr>
        <p:spPr bwMode="auto">
          <a:xfrm>
            <a:off x="1763713" y="4221163"/>
            <a:ext cx="6408737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519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Спасибо за внимание !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042988" y="0"/>
            <a:ext cx="7056437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/>
              <a:t>Вирус гриппа передается от человека к человеку </a:t>
            </a:r>
            <a:endParaRPr lang="en-US" altLang="ru-RU" b="1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/>
              <a:t>очень легко и незаметно: </a:t>
            </a:r>
            <a:endParaRPr lang="en-US" altLang="ru-RU" b="1"/>
          </a:p>
        </p:txBody>
      </p:sp>
      <p:sp>
        <p:nvSpPr>
          <p:cNvPr id="5123" name="AutoShape 7"/>
          <p:cNvSpPr>
            <a:spLocks noChangeArrowheads="1"/>
          </p:cNvSpPr>
          <p:nvPr/>
        </p:nvSpPr>
        <p:spPr bwMode="auto">
          <a:xfrm>
            <a:off x="3708400" y="5876925"/>
            <a:ext cx="1512888" cy="576263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3851275" y="5949950"/>
            <a:ext cx="13668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b="1"/>
              <a:t>заражает</a:t>
            </a:r>
          </a:p>
        </p:txBody>
      </p:sp>
      <p:sp>
        <p:nvSpPr>
          <p:cNvPr id="5125" name="AutoShape 10" descr="9k="/>
          <p:cNvSpPr>
            <a:spLocks noChangeAspect="1" noChangeArrowheads="1"/>
          </p:cNvSpPr>
          <p:nvPr/>
        </p:nvSpPr>
        <p:spPr bwMode="auto">
          <a:xfrm>
            <a:off x="3833813" y="2852738"/>
            <a:ext cx="14763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5126" name="AutoShape 12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14763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5127" name="AutoShape 14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14763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pic>
        <p:nvPicPr>
          <p:cNvPr id="5128" name="Picture 16" descr="BFE59EAA7B7DB6B7FA99CC826652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9138"/>
            <a:ext cx="2544762" cy="198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8" descr="ANd9GcSie0umnOaAiz8gZKKUq1OGCbgV42dvwwMUvW7-lnXFNDQ86WQ&amp;t=1&amp;usg=__Tj7IEPt4Msim_LVC5Cz5oCjpB3s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1336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2987675" y="2349500"/>
            <a:ext cx="3240088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itchFamily="2" charset="2"/>
              <a:buChar char="v"/>
            </a:pPr>
            <a:r>
              <a:rPr lang="ru-RU" altLang="ru-RU" sz="2400" b="1">
                <a:solidFill>
                  <a:schemeClr val="hlink"/>
                </a:solidFill>
                <a:latin typeface="Times New Roman" pitchFamily="18" charset="0"/>
              </a:rPr>
              <a:t>при разговоре, </a:t>
            </a:r>
            <a:endParaRPr lang="en-US" altLang="ru-RU" sz="2400" b="1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</a:pPr>
            <a:endParaRPr lang="en-US" altLang="ru-RU" sz="2400" b="1">
              <a:solidFill>
                <a:schemeClr val="hlink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itchFamily="2" charset="2"/>
              <a:buChar char="v"/>
            </a:pPr>
            <a:r>
              <a:rPr lang="ru-RU" altLang="ru-RU" sz="2400" b="1">
                <a:solidFill>
                  <a:schemeClr val="hlink"/>
                </a:solidFill>
                <a:latin typeface="Times New Roman" pitchFamily="18" charset="0"/>
              </a:rPr>
              <a:t>кашле, </a:t>
            </a:r>
            <a:endParaRPr lang="en-US" altLang="ru-RU" sz="2400" b="1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v"/>
            </a:pPr>
            <a:endParaRPr lang="en-US" altLang="ru-RU" sz="2400" b="1">
              <a:solidFill>
                <a:schemeClr val="hlink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itchFamily="2" charset="2"/>
              <a:buChar char="v"/>
            </a:pPr>
            <a:r>
              <a:rPr lang="ru-RU" altLang="ru-RU" sz="2400" b="1">
                <a:solidFill>
                  <a:schemeClr val="hlink"/>
                </a:solidFill>
                <a:latin typeface="Times New Roman" pitchFamily="18" charset="0"/>
              </a:rPr>
              <a:t>чихании</a:t>
            </a:r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1547813" y="4389438"/>
            <a:ext cx="622776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i="1">
                <a:latin typeface="Times New Roman" pitchFamily="18" charset="0"/>
              </a:rPr>
              <a:t>Риск заболеть есть у каждого.</a:t>
            </a:r>
            <a:endParaRPr lang="en-US" altLang="ru-RU" sz="2400" i="1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i="1">
                <a:latin typeface="Times New Roman" pitchFamily="18" charset="0"/>
              </a:rPr>
              <a:t> </a:t>
            </a:r>
            <a:endParaRPr lang="en-US" altLang="ru-RU" sz="2400" i="1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latin typeface="Times New Roman" pitchFamily="18" charset="0"/>
              </a:rPr>
              <a:t>Самый высокий риск распространения инфекции</a:t>
            </a:r>
            <a:r>
              <a:rPr lang="en-US" altLang="ru-RU" sz="2400" b="1">
                <a:latin typeface="Times New Roman" pitchFamily="18" charset="0"/>
              </a:rPr>
              <a:t> </a:t>
            </a:r>
            <a:r>
              <a:rPr lang="ru-RU" altLang="ru-RU" sz="2400" b="1">
                <a:latin typeface="Times New Roman" pitchFamily="18" charset="0"/>
              </a:rPr>
              <a:t> в  коллективах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800" b="1">
                <a:latin typeface="Times New Roman" pitchFamily="18" charset="0"/>
              </a:rPr>
              <a:t> (</a:t>
            </a:r>
            <a:r>
              <a:rPr lang="en-US" altLang="ru-RU" sz="2000" b="1">
                <a:latin typeface="Times New Roman" pitchFamily="18" charset="0"/>
              </a:rPr>
              <a:t>1</a:t>
            </a:r>
            <a:r>
              <a:rPr lang="ru-RU" altLang="ru-RU" sz="2000" b="1">
                <a:latin typeface="Times New Roman" pitchFamily="18" charset="0"/>
              </a:rPr>
              <a:t> больной                                           10- 40   здоровых)</a:t>
            </a:r>
            <a:endParaRPr lang="ru-RU" altLang="ru-RU" sz="2000"/>
          </a:p>
        </p:txBody>
      </p:sp>
      <p:sp>
        <p:nvSpPr>
          <p:cNvPr id="5132" name="AutoShape 24" descr="9k="/>
          <p:cNvSpPr>
            <a:spLocks noChangeAspect="1" noChangeArrowheads="1"/>
          </p:cNvSpPr>
          <p:nvPr/>
        </p:nvSpPr>
        <p:spPr bwMode="auto">
          <a:xfrm>
            <a:off x="4214813" y="3071813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  <p:sp>
        <p:nvSpPr>
          <p:cNvPr id="5133" name="AutoShape 26" descr="9k="/>
          <p:cNvSpPr>
            <a:spLocks noChangeAspect="1" noChangeArrowheads="1"/>
          </p:cNvSpPr>
          <p:nvPr/>
        </p:nvSpPr>
        <p:spPr bwMode="auto">
          <a:xfrm>
            <a:off x="4214813" y="3071813"/>
            <a:ext cx="714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97" grpId="0"/>
      <p:bldP spid="245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15888"/>
            <a:ext cx="8101012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lt-LT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Дети чаще болеют респираторными болезнями</a:t>
            </a:r>
            <a:r>
              <a:rPr lang="lt-LT" altLang="lt-LT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de-DE" altLang="lt-LT" sz="3200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14500"/>
            <a:ext cx="7634288" cy="45354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r>
              <a:rPr lang="ru-RU" altLang="lt-LT" sz="2100" b="1" smtClean="0"/>
              <a:t>Первые контакты с микроорганизмами, нет иммунитета 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ru-RU" altLang="lt-LT" sz="2100" b="1" smtClean="0"/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de-DE" altLang="lt-LT" sz="2100" b="1" smtClean="0"/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r>
              <a:rPr lang="ru-RU" altLang="lt-LT" sz="2100" b="1" smtClean="0"/>
              <a:t>Дольше время выделения вируса 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ru-RU" altLang="lt-LT" sz="2100" b="1" smtClean="0"/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r>
              <a:rPr lang="ru-RU" altLang="lt-LT" sz="2100" b="1" smtClean="0"/>
              <a:t>Не сформированы гигиенические навыки</a:t>
            </a:r>
            <a:endParaRPr lang="de-DE" altLang="lt-LT" sz="2100" b="1" smtClean="0"/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endParaRPr lang="de-DE" altLang="lt-LT" sz="2100" b="1" smtClean="0"/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</a:pPr>
            <a:r>
              <a:rPr lang="ru-RU" altLang="lt-LT" sz="2100" b="1" smtClean="0"/>
              <a:t>Больше и более интенсивные контакты в детских коллективах</a:t>
            </a:r>
            <a:endParaRPr lang="de-DE" altLang="lt-LT" sz="2100" b="1" smtClean="0"/>
          </a:p>
          <a:p>
            <a:pPr marL="609600" indent="-609600" eaLnBrk="1" hangingPunct="1">
              <a:lnSpc>
                <a:spcPct val="80000"/>
              </a:lnSpc>
              <a:buClr>
                <a:srgbClr val="0000FF"/>
              </a:buClr>
              <a:buFontTx/>
              <a:buNone/>
            </a:pPr>
            <a:endParaRPr lang="de-DE" altLang="lt-LT" sz="1800" b="1" smtClean="0"/>
          </a:p>
          <a:p>
            <a:pPr marL="609600" indent="-609600" eaLnBrk="1" hangingPunct="1">
              <a:lnSpc>
                <a:spcPct val="80000"/>
              </a:lnSpc>
              <a:buClr>
                <a:srgbClr val="0000FF"/>
              </a:buClr>
              <a:buFontTx/>
              <a:buNone/>
            </a:pPr>
            <a:r>
              <a:rPr lang="de-DE" altLang="lt-LT" sz="1400" b="1" smtClean="0"/>
              <a:t>   </a:t>
            </a:r>
            <a:endParaRPr lang="de-DE" altLang="lt-LT" sz="1400" b="1" smtClean="0">
              <a:latin typeface="Corbel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948488" y="6381750"/>
            <a:ext cx="19796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lt-LT" sz="1600" b="1"/>
              <a:t>CDC 01-SEP-04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7f4e039d2723aeec23c828b6196ce049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724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4290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7f4e039d2723aeec23c828b6196ce049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9241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84467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38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971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724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7338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6482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1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81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2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3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70827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14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20503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3" name="Picture 15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91611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4" name="Line 16"/>
          <p:cNvSpPr>
            <a:spLocks noChangeShapeType="1"/>
          </p:cNvSpPr>
          <p:nvPr/>
        </p:nvSpPr>
        <p:spPr bwMode="auto">
          <a:xfrm flipV="1">
            <a:off x="1187450" y="3284538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1143000" y="3886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>
            <a:off x="990600" y="4038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 flipV="1">
            <a:off x="2133600" y="3276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2209800" y="3810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2286000" y="3962400"/>
            <a:ext cx="1371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2362200" y="3886200"/>
            <a:ext cx="1981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 flipV="1">
            <a:off x="3276600" y="2924175"/>
            <a:ext cx="8636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 flipV="1">
            <a:off x="3059113" y="2349500"/>
            <a:ext cx="360362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flipV="1">
            <a:off x="3203575" y="2492375"/>
            <a:ext cx="8223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194" name="Picture 26" descr="7f4e039d2723aeec23c828b6196ce049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048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95" name="Line 27"/>
          <p:cNvSpPr>
            <a:spLocks noChangeShapeType="1"/>
          </p:cNvSpPr>
          <p:nvPr/>
        </p:nvSpPr>
        <p:spPr bwMode="auto">
          <a:xfrm>
            <a:off x="3124200" y="3276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>
            <a:off x="1447800" y="5181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>
            <a:off x="16002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>
            <a:off x="1676400" y="49530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199" name="Picture 31" descr="7f4e039d2723aeec23c828b6196ce049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486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00" name="Line 32"/>
          <p:cNvSpPr>
            <a:spLocks noChangeShapeType="1"/>
          </p:cNvSpPr>
          <p:nvPr/>
        </p:nvSpPr>
        <p:spPr bwMode="auto">
          <a:xfrm flipV="1">
            <a:off x="5029200" y="3581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5029200" y="4267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>
            <a:off x="4859338" y="4437063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5029200" y="43434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04" name="Picture 36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029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5" name="Picture 37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419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6" name="Picture 38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2131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7" name="Picture 39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08476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08" name="Line 40"/>
          <p:cNvSpPr>
            <a:spLocks noChangeShapeType="1"/>
          </p:cNvSpPr>
          <p:nvPr/>
        </p:nvSpPr>
        <p:spPr bwMode="auto">
          <a:xfrm flipV="1">
            <a:off x="5105400" y="40386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09" name="Picture 41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10" name="Line 42"/>
          <p:cNvSpPr>
            <a:spLocks noChangeShapeType="1"/>
          </p:cNvSpPr>
          <p:nvPr/>
        </p:nvSpPr>
        <p:spPr bwMode="auto">
          <a:xfrm flipH="1">
            <a:off x="990600" y="5105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11" name="Picture 43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486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12" name="Line 44"/>
          <p:cNvSpPr>
            <a:spLocks noChangeShapeType="1"/>
          </p:cNvSpPr>
          <p:nvPr/>
        </p:nvSpPr>
        <p:spPr bwMode="auto">
          <a:xfrm>
            <a:off x="5181600" y="4191000"/>
            <a:ext cx="2057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13" name="Picture 45" descr="7f4e039d2723aeec23c828b6196ce049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191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4211638" y="0"/>
            <a:ext cx="43211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chemeClr val="tx2"/>
                </a:solidFill>
              </a:rPr>
              <a:t>Распространение вирусов гриппа в коллективе среди не защищенных против гриппа 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3924300" y="5949950"/>
            <a:ext cx="4321175" cy="6413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rgbClr val="000099"/>
                </a:solidFill>
              </a:rPr>
              <a:t>1-й больной способен заразить от  10 до 40  здоровых человек за 1 день</a:t>
            </a:r>
          </a:p>
        </p:txBody>
      </p:sp>
      <p:pic>
        <p:nvPicPr>
          <p:cNvPr id="7216" name="Picture 48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0503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7" name="Picture 49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06057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8" name="Picture 50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5085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19" name="Picture 51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98913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20" name="Picture 52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4467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21" name="Line 53"/>
          <p:cNvSpPr>
            <a:spLocks noChangeShapeType="1"/>
          </p:cNvSpPr>
          <p:nvPr/>
        </p:nvSpPr>
        <p:spPr bwMode="auto">
          <a:xfrm flipH="1" flipV="1">
            <a:off x="2484438" y="2205038"/>
            <a:ext cx="4318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22" name="Line 54"/>
          <p:cNvSpPr>
            <a:spLocks noChangeShapeType="1"/>
          </p:cNvSpPr>
          <p:nvPr/>
        </p:nvSpPr>
        <p:spPr bwMode="auto">
          <a:xfrm flipH="1" flipV="1">
            <a:off x="323850" y="2565400"/>
            <a:ext cx="71438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23" name="Line 55"/>
          <p:cNvSpPr>
            <a:spLocks noChangeShapeType="1"/>
          </p:cNvSpPr>
          <p:nvPr/>
        </p:nvSpPr>
        <p:spPr bwMode="auto">
          <a:xfrm flipV="1">
            <a:off x="827088" y="2492375"/>
            <a:ext cx="21590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24" name="Line 56"/>
          <p:cNvSpPr>
            <a:spLocks noChangeShapeType="1"/>
          </p:cNvSpPr>
          <p:nvPr/>
        </p:nvSpPr>
        <p:spPr bwMode="auto">
          <a:xfrm flipV="1">
            <a:off x="1116013" y="2420938"/>
            <a:ext cx="4318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25" name="Line 57"/>
          <p:cNvSpPr>
            <a:spLocks noChangeShapeType="1"/>
          </p:cNvSpPr>
          <p:nvPr/>
        </p:nvSpPr>
        <p:spPr bwMode="auto">
          <a:xfrm flipH="1">
            <a:off x="468313" y="4076700"/>
            <a:ext cx="14287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26" name="Picture 58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3495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27" name="Line 59"/>
          <p:cNvSpPr>
            <a:spLocks noChangeShapeType="1"/>
          </p:cNvSpPr>
          <p:nvPr/>
        </p:nvSpPr>
        <p:spPr bwMode="auto">
          <a:xfrm flipV="1">
            <a:off x="1116013" y="2636838"/>
            <a:ext cx="71913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28" name="Picture 60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24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29" name="Line 61"/>
          <p:cNvSpPr>
            <a:spLocks noChangeShapeType="1"/>
          </p:cNvSpPr>
          <p:nvPr/>
        </p:nvSpPr>
        <p:spPr bwMode="auto">
          <a:xfrm>
            <a:off x="827088" y="40052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30" name="Picture 62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126841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31" name="Line 63"/>
          <p:cNvSpPr>
            <a:spLocks noChangeShapeType="1"/>
          </p:cNvSpPr>
          <p:nvPr/>
        </p:nvSpPr>
        <p:spPr bwMode="auto">
          <a:xfrm flipH="1" flipV="1">
            <a:off x="2843213" y="1700213"/>
            <a:ext cx="73025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32" name="Line 64"/>
          <p:cNvSpPr>
            <a:spLocks noChangeShapeType="1"/>
          </p:cNvSpPr>
          <p:nvPr/>
        </p:nvSpPr>
        <p:spPr bwMode="auto">
          <a:xfrm flipV="1">
            <a:off x="2987675" y="2349500"/>
            <a:ext cx="1444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33" name="Picture 65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77323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34" name="Line 66"/>
          <p:cNvSpPr>
            <a:spLocks noChangeShapeType="1"/>
          </p:cNvSpPr>
          <p:nvPr/>
        </p:nvSpPr>
        <p:spPr bwMode="auto">
          <a:xfrm flipV="1">
            <a:off x="3132138" y="2205038"/>
            <a:ext cx="8636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35" name="Picture 67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8431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36" name="Line 68"/>
          <p:cNvSpPr>
            <a:spLocks noChangeShapeType="1"/>
          </p:cNvSpPr>
          <p:nvPr/>
        </p:nvSpPr>
        <p:spPr bwMode="auto">
          <a:xfrm flipH="1" flipV="1">
            <a:off x="684213" y="1916113"/>
            <a:ext cx="71437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37" name="Picture 69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4143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38" name="Line 70"/>
          <p:cNvSpPr>
            <a:spLocks noChangeShapeType="1"/>
          </p:cNvSpPr>
          <p:nvPr/>
        </p:nvSpPr>
        <p:spPr bwMode="auto">
          <a:xfrm flipV="1">
            <a:off x="971550" y="1844675"/>
            <a:ext cx="431800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323850" y="17002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1</a:t>
            </a:r>
          </a:p>
        </p:txBody>
      </p:sp>
      <p:sp>
        <p:nvSpPr>
          <p:cNvPr id="7240" name="Text Box 72"/>
          <p:cNvSpPr txBox="1">
            <a:spLocks noChangeArrowheads="1"/>
          </p:cNvSpPr>
          <p:nvPr/>
        </p:nvSpPr>
        <p:spPr bwMode="auto">
          <a:xfrm>
            <a:off x="827088" y="10525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2</a:t>
            </a:r>
          </a:p>
        </p:txBody>
      </p:sp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971550" y="16287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3</a:t>
            </a:r>
          </a:p>
        </p:txBody>
      </p:sp>
      <p:sp>
        <p:nvSpPr>
          <p:cNvPr id="7242" name="Text Box 74"/>
          <p:cNvSpPr txBox="1">
            <a:spLocks noChangeArrowheads="1"/>
          </p:cNvSpPr>
          <p:nvPr/>
        </p:nvSpPr>
        <p:spPr bwMode="auto">
          <a:xfrm>
            <a:off x="1403350" y="908050"/>
            <a:ext cx="2873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4</a:t>
            </a:r>
          </a:p>
        </p:txBody>
      </p:sp>
      <p:sp>
        <p:nvSpPr>
          <p:cNvPr id="7243" name="Text Box 75"/>
          <p:cNvSpPr txBox="1">
            <a:spLocks noChangeArrowheads="1"/>
          </p:cNvSpPr>
          <p:nvPr/>
        </p:nvSpPr>
        <p:spPr bwMode="auto">
          <a:xfrm>
            <a:off x="1763713" y="1557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5</a:t>
            </a:r>
          </a:p>
        </p:txBody>
      </p:sp>
      <p:sp>
        <p:nvSpPr>
          <p:cNvPr id="7244" name="Text Box 76"/>
          <p:cNvSpPr txBox="1">
            <a:spLocks noChangeArrowheads="1"/>
          </p:cNvSpPr>
          <p:nvPr/>
        </p:nvSpPr>
        <p:spPr bwMode="auto">
          <a:xfrm>
            <a:off x="2124075" y="22050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6</a:t>
            </a:r>
          </a:p>
        </p:txBody>
      </p:sp>
      <p:sp>
        <p:nvSpPr>
          <p:cNvPr id="7245" name="Text Box 77"/>
          <p:cNvSpPr txBox="1">
            <a:spLocks noChangeArrowheads="1"/>
          </p:cNvSpPr>
          <p:nvPr/>
        </p:nvSpPr>
        <p:spPr bwMode="auto">
          <a:xfrm>
            <a:off x="179388" y="50133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7</a:t>
            </a:r>
          </a:p>
        </p:txBody>
      </p:sp>
      <p:sp>
        <p:nvSpPr>
          <p:cNvPr id="7246" name="Text Box 78"/>
          <p:cNvSpPr txBox="1">
            <a:spLocks noChangeArrowheads="1"/>
          </p:cNvSpPr>
          <p:nvPr/>
        </p:nvSpPr>
        <p:spPr bwMode="auto">
          <a:xfrm>
            <a:off x="1331913" y="4292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9</a:t>
            </a:r>
          </a:p>
        </p:txBody>
      </p:sp>
      <p:sp>
        <p:nvSpPr>
          <p:cNvPr id="7247" name="Text Box 79"/>
          <p:cNvSpPr txBox="1">
            <a:spLocks noChangeArrowheads="1"/>
          </p:cNvSpPr>
          <p:nvPr/>
        </p:nvSpPr>
        <p:spPr bwMode="auto">
          <a:xfrm>
            <a:off x="2051050" y="422116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10</a:t>
            </a:r>
          </a:p>
        </p:txBody>
      </p:sp>
      <p:sp>
        <p:nvSpPr>
          <p:cNvPr id="7248" name="Text Box 80"/>
          <p:cNvSpPr txBox="1">
            <a:spLocks noChangeArrowheads="1"/>
          </p:cNvSpPr>
          <p:nvPr/>
        </p:nvSpPr>
        <p:spPr bwMode="auto">
          <a:xfrm>
            <a:off x="395288" y="52292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/>
              <a:t>8</a:t>
            </a:r>
          </a:p>
        </p:txBody>
      </p:sp>
      <p:sp>
        <p:nvSpPr>
          <p:cNvPr id="7249" name="Oval 81"/>
          <p:cNvSpPr>
            <a:spLocks noChangeArrowheads="1"/>
          </p:cNvSpPr>
          <p:nvPr/>
        </p:nvSpPr>
        <p:spPr bwMode="auto">
          <a:xfrm>
            <a:off x="539750" y="765175"/>
            <a:ext cx="1873250" cy="5184775"/>
          </a:xfrm>
          <a:prstGeom prst="ellipse">
            <a:avLst/>
          </a:prstGeom>
          <a:noFill/>
          <a:ln w="38100">
            <a:solidFill>
              <a:srgbClr val="00008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Verdana" pitchFamily="34" charset="0"/>
            </a:endParaRPr>
          </a:p>
        </p:txBody>
      </p:sp>
      <p:sp>
        <p:nvSpPr>
          <p:cNvPr id="7250" name="Oval 82"/>
          <p:cNvSpPr>
            <a:spLocks noChangeArrowheads="1"/>
          </p:cNvSpPr>
          <p:nvPr/>
        </p:nvSpPr>
        <p:spPr bwMode="auto">
          <a:xfrm>
            <a:off x="755650" y="3429000"/>
            <a:ext cx="719138" cy="792163"/>
          </a:xfrm>
          <a:prstGeom prst="ellips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Verdana" pitchFamily="34" charset="0"/>
            </a:endParaRPr>
          </a:p>
        </p:txBody>
      </p:sp>
      <p:sp>
        <p:nvSpPr>
          <p:cNvPr id="7251" name="Line 83"/>
          <p:cNvSpPr>
            <a:spLocks noChangeShapeType="1"/>
          </p:cNvSpPr>
          <p:nvPr/>
        </p:nvSpPr>
        <p:spPr bwMode="auto">
          <a:xfrm flipH="1" flipV="1">
            <a:off x="1403350" y="4149725"/>
            <a:ext cx="2447925" cy="194310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prstDash val="lg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52" name="Picture 84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429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53" name="Picture 85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29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54" name="Picture 86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86886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55" name="Picture 87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997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56" name="Line 88"/>
          <p:cNvSpPr>
            <a:spLocks noChangeShapeType="1"/>
          </p:cNvSpPr>
          <p:nvPr/>
        </p:nvSpPr>
        <p:spPr bwMode="auto">
          <a:xfrm flipV="1">
            <a:off x="4859338" y="3429000"/>
            <a:ext cx="5048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57" name="Line 89"/>
          <p:cNvSpPr>
            <a:spLocks noChangeShapeType="1"/>
          </p:cNvSpPr>
          <p:nvPr/>
        </p:nvSpPr>
        <p:spPr bwMode="auto">
          <a:xfrm flipV="1">
            <a:off x="5435600" y="3789363"/>
            <a:ext cx="5762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58" name="Line 90"/>
          <p:cNvSpPr>
            <a:spLocks noChangeShapeType="1"/>
          </p:cNvSpPr>
          <p:nvPr/>
        </p:nvSpPr>
        <p:spPr bwMode="auto">
          <a:xfrm>
            <a:off x="5219700" y="4221163"/>
            <a:ext cx="7207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59" name="Picture 91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08476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60" name="Line 92"/>
          <p:cNvSpPr>
            <a:spLocks noChangeShapeType="1"/>
          </p:cNvSpPr>
          <p:nvPr/>
        </p:nvSpPr>
        <p:spPr bwMode="auto">
          <a:xfrm flipH="1">
            <a:off x="4572000" y="4437063"/>
            <a:ext cx="2159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261" name="Picture 93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00526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62" name="Picture 94" descr="a19dcd9463b98457772e5eeea1b7d869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28453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63" name="Line 95"/>
          <p:cNvSpPr>
            <a:spLocks noChangeShapeType="1"/>
          </p:cNvSpPr>
          <p:nvPr/>
        </p:nvSpPr>
        <p:spPr bwMode="auto">
          <a:xfrm flipV="1">
            <a:off x="2339975" y="3429000"/>
            <a:ext cx="71913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64" name="Line 96"/>
          <p:cNvSpPr>
            <a:spLocks noChangeShapeType="1"/>
          </p:cNvSpPr>
          <p:nvPr/>
        </p:nvSpPr>
        <p:spPr bwMode="auto">
          <a:xfrm>
            <a:off x="2484438" y="4005263"/>
            <a:ext cx="5746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4"/>
          <p:cNvSpPr>
            <a:spLocks noChangeShapeType="1"/>
          </p:cNvSpPr>
          <p:nvPr/>
        </p:nvSpPr>
        <p:spPr bwMode="auto">
          <a:xfrm>
            <a:off x="642938" y="2143125"/>
            <a:ext cx="7272337" cy="158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5" name="Rectangle 6"/>
          <p:cNvSpPr>
            <a:spLocks noChangeArrowheads="1"/>
          </p:cNvSpPr>
          <p:nvPr/>
        </p:nvSpPr>
        <p:spPr bwMode="auto">
          <a:xfrm flipH="1">
            <a:off x="4214813" y="1428750"/>
            <a:ext cx="21621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 i="1">
                <a:solidFill>
                  <a:srgbClr val="FF0000"/>
                </a:solidFill>
                <a:latin typeface="Times New Roman" pitchFamily="18" charset="0"/>
              </a:rPr>
              <a:t>Грипп </a:t>
            </a:r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8153400" cy="949325"/>
          </a:xfrm>
        </p:spPr>
        <p:txBody>
          <a:bodyPr/>
          <a:lstStyle/>
          <a:p>
            <a:pPr algn="ctr">
              <a:defRPr/>
            </a:pP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ЧЕМ ОПАСЕН ГРИПП?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71563" y="2000250"/>
            <a:ext cx="6072187" cy="555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FF99FF"/>
              </a:buClr>
              <a:buSzPct val="60000"/>
              <a:buFont typeface="Wingdings" pitchFamily="2" charset="2"/>
              <a:buNone/>
              <a:defRPr/>
            </a:pPr>
            <a:endParaRPr lang="ru-RU" sz="2400" b="1" dirty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FF99FF"/>
              </a:buClr>
              <a:buSzPct val="60000"/>
              <a:buFont typeface="Wingdings" pitchFamily="2" charset="2"/>
              <a:buNone/>
              <a:defRPr/>
            </a:pPr>
            <a:r>
              <a:rPr lang="ru-RU" sz="2400" b="1" dirty="0">
                <a:latin typeface="Times New Roman" pitchFamily="18" charset="0"/>
              </a:rPr>
              <a:t>Осложнения: 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FF99FF"/>
              </a:buClr>
              <a:buSzPct val="60000"/>
              <a:buFont typeface="Wingdings" pitchFamily="2" charset="2"/>
              <a:buChar char="q"/>
              <a:defRPr/>
            </a:pP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</a:rPr>
              <a:t>воспаление легких (пневмония) 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FF99FF"/>
              </a:buClr>
              <a:buSzPct val="60000"/>
              <a:buFont typeface="Wingdings" pitchFamily="2" charset="2"/>
              <a:buChar char="q"/>
              <a:defRPr/>
            </a:pPr>
            <a:r>
              <a:rPr lang="ru-RU" sz="2400" dirty="0">
                <a:latin typeface="Times New Roman" pitchFamily="18" charset="0"/>
              </a:rPr>
              <a:t> воспаление бронхов (бронхит) 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FF99FF"/>
              </a:buClr>
              <a:buSzPct val="60000"/>
              <a:buFont typeface="Wingdings" pitchFamily="2" charset="2"/>
              <a:buChar char="q"/>
              <a:defRPr/>
            </a:pPr>
            <a:r>
              <a:rPr lang="ru-RU" sz="2400" dirty="0">
                <a:latin typeface="Times New Roman" pitchFamily="18" charset="0"/>
              </a:rPr>
              <a:t>  воспаление пазух носа (гайморит)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FF99FF"/>
              </a:buClr>
              <a:buSzPct val="60000"/>
              <a:buFont typeface="Wingdings" pitchFamily="2" charset="2"/>
              <a:buChar char="q"/>
              <a:defRPr/>
            </a:pPr>
            <a:r>
              <a:rPr lang="ru-RU" sz="2400" dirty="0">
                <a:latin typeface="Times New Roman" pitchFamily="18" charset="0"/>
              </a:rPr>
              <a:t> воспаление среднего уха (отит</a:t>
            </a:r>
            <a:r>
              <a:rPr lang="ru-RU" sz="2400" b="1" dirty="0">
                <a:latin typeface="Times New Roman" pitchFamily="18" charset="0"/>
              </a:rPr>
              <a:t>)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FF99FF"/>
              </a:buClr>
              <a:buSzPct val="60000"/>
              <a:buFont typeface="Wingdings" pitchFamily="2" charset="2"/>
              <a:buChar char="q"/>
              <a:defRPr/>
            </a:pPr>
            <a:endParaRPr lang="ru-RU" sz="2400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2400" b="1" dirty="0">
              <a:solidFill>
                <a:srgbClr val="800000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ru-RU" sz="24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24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endParaRPr lang="ru-RU" sz="24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>Обострения хронических </a:t>
            </a:r>
          </a:p>
          <a:p>
            <a:pPr algn="ctr" eaLnBrk="1" hangingPunct="1">
              <a:defRPr/>
            </a:pP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> заболеваний</a:t>
            </a:r>
            <a:endParaRPr lang="en-US" sz="24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FF99FF"/>
              </a:buClr>
              <a:buSzPct val="60000"/>
              <a:buFont typeface="Wingdings" pitchFamily="2" charset="2"/>
              <a:buChar char="q"/>
              <a:defRPr/>
            </a:pPr>
            <a:endParaRPr lang="ru-RU" sz="24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FF99FF"/>
              </a:buClr>
              <a:buSzPct val="60000"/>
              <a:buFont typeface="Wingdings" pitchFamily="2" charset="2"/>
              <a:buNone/>
              <a:defRPr/>
            </a:pPr>
            <a:r>
              <a:rPr lang="ru-RU" sz="24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28625" y="4214813"/>
            <a:ext cx="7500938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buClr>
                <a:srgbClr val="FF99FF"/>
              </a:buClr>
              <a:buFont typeface="Wingdings" pitchFamily="2" charset="2"/>
              <a:buNone/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   Также часто могут быть осложнения:</a:t>
            </a:r>
          </a:p>
          <a:p>
            <a:pPr algn="ctr" eaLnBrk="1" hangingPunct="1">
              <a:lnSpc>
                <a:spcPct val="80000"/>
              </a:lnSpc>
              <a:buClr>
                <a:srgbClr val="FF99FF"/>
              </a:buClr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со стороны нервной системы ( воспаление мозговых </a:t>
            </a:r>
          </a:p>
          <a:p>
            <a:pPr algn="ctr" eaLnBrk="1" hangingPunct="1">
              <a:lnSpc>
                <a:spcPct val="80000"/>
              </a:lnSpc>
              <a:buClr>
                <a:srgbClr val="FF99FF"/>
              </a:buClr>
              <a:buFontTx/>
              <a:buNone/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оболочек (менингит);</a:t>
            </a:r>
          </a:p>
          <a:p>
            <a:pPr algn="ctr" eaLnBrk="1" hangingPunct="1">
              <a:lnSpc>
                <a:spcPct val="80000"/>
              </a:lnSpc>
              <a:buClr>
                <a:srgbClr val="FF99FF"/>
              </a:buClr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со стороны сердечно – сосудистой системы (миокардит, перикардит);</a:t>
            </a:r>
          </a:p>
          <a:p>
            <a:pPr algn="ctr" eaLnBrk="1" hangingPunct="1">
              <a:lnSpc>
                <a:spcPct val="80000"/>
              </a:lnSpc>
              <a:buClr>
                <a:srgbClr val="FF99FF"/>
              </a:buClr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других органов и систем 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108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28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3400"/>
                            </p:stCondLst>
                            <p:childTnLst>
                              <p:par>
                                <p:cTn id="3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3900"/>
                            </p:stCondLst>
                            <p:childTnLst>
                              <p:par>
                                <p:cTn id="4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4400"/>
                            </p:stCondLst>
                            <p:childTnLst>
                              <p:par>
                                <p:cTn id="5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539750" y="5300663"/>
            <a:ext cx="8280400" cy="1368425"/>
          </a:xfrm>
          <a:prstGeom prst="rect">
            <a:avLst/>
          </a:prstGeom>
          <a:gradFill rotWithShape="1">
            <a:gsLst>
              <a:gs pos="0">
                <a:srgbClr val="FAEAB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2600" b="1">
                <a:latin typeface="Times New Roman" pitchFamily="18" charset="0"/>
              </a:rPr>
              <a:t>Дети приносят вирус гриппа домой, где могут быть члены семьи, которых невозможно защитить с помощью прививок (дети до 6 месяцев, лица с противопоказаниями и т.д</a:t>
            </a:r>
            <a:r>
              <a:rPr lang="ru-RU" altLang="ru-RU" sz="2600" b="1"/>
              <a:t>.)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95288" y="260350"/>
            <a:ext cx="82296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900">
                <a:solidFill>
                  <a:schemeClr val="hlink"/>
                </a:solidFill>
                <a:latin typeface="Times New Roman" pitchFamily="18" charset="0"/>
              </a:rPr>
              <a:t>Почему важно защищать детей от заболевания гриппом и ОРВИ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280400" cy="727075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26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Ежегодно среди общего количества заболевших гриппом более 50%   составляют  дети.</a:t>
            </a:r>
            <a:endParaRPr lang="ru-RU" sz="2600">
              <a:latin typeface="Times New Roman" pitchFamily="18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8137525" cy="8858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BD7A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Среди госпитализированных в стационары  по поводу  </a:t>
            </a:r>
            <a:r>
              <a:rPr lang="ru-RU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гриппа и ОРВИ </a:t>
            </a:r>
            <a:r>
              <a:rPr lang="ru-RU" sz="2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около  90% составляют дети</a:t>
            </a:r>
            <a:r>
              <a:rPr lang="ru-RU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611188" y="3933825"/>
            <a:ext cx="8137525" cy="1123950"/>
          </a:xfrm>
          <a:prstGeom prst="rect">
            <a:avLst/>
          </a:prstGeom>
          <a:gradFill rotWithShape="1">
            <a:gsLst>
              <a:gs pos="0">
                <a:srgbClr val="F1E5C7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buClr>
                <a:schemeClr val="hlink"/>
              </a:buClr>
              <a:buSzPct val="60000"/>
              <a:buFontTx/>
              <a:buNone/>
            </a:pPr>
            <a:r>
              <a:rPr lang="ru-RU" altLang="ru-RU" sz="2600" b="1">
                <a:latin typeface="Times New Roman" pitchFamily="18" charset="0"/>
              </a:rPr>
              <a:t>Ведущая  роль в распространении гриппозной инфекции принадлежит детям</a:t>
            </a:r>
          </a:p>
          <a:p>
            <a:pPr algn="ctr" eaLnBrk="1" hangingPunct="1">
              <a:lnSpc>
                <a:spcPct val="80000"/>
              </a:lnSpc>
              <a:buClr>
                <a:schemeClr val="hlink"/>
              </a:buClr>
              <a:buSzPct val="60000"/>
              <a:buFontTx/>
              <a:buNone/>
            </a:pPr>
            <a:r>
              <a:rPr lang="ru-RU" altLang="ru-RU" sz="2600" b="1">
                <a:latin typeface="Times New Roman" pitchFamily="18" charset="0"/>
              </a:rPr>
              <a:t> (особенно школьникам, учитывая их мобильность).</a:t>
            </a:r>
            <a:endParaRPr lang="ru-RU" altLang="ru-RU" sz="260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/>
      <p:bldP spid="67588" grpId="0" animBg="1"/>
      <p:bldP spid="675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2"/>
          <p:cNvSpPr>
            <a:spLocks noChangeArrowheads="1"/>
          </p:cNvSpPr>
          <p:nvPr/>
        </p:nvSpPr>
        <p:spPr bwMode="auto">
          <a:xfrm>
            <a:off x="1143000" y="1571625"/>
            <a:ext cx="74295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>
                <a:solidFill>
                  <a:srgbClr val="C58D01"/>
                </a:solidFill>
              </a:rPr>
              <a:t>РЕЗУЛЬТАТЫ РАНДОМИЗИРОВАННЫХ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>
                <a:solidFill>
                  <a:srgbClr val="C58D01"/>
                </a:solidFill>
              </a:rPr>
              <a:t>СЛЕПЫХ ДВОЙНЫХ ИССЛЕДОВАНИЙ: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/>
          </a:p>
          <a:p>
            <a:pPr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</a:pPr>
            <a:endParaRPr lang="ru-RU" altLang="ru-RU" sz="2000"/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</a:pPr>
            <a:r>
              <a:rPr lang="ru-RU" altLang="ru-RU" sz="2400">
                <a:solidFill>
                  <a:srgbClr val="00B0F0"/>
                </a:solidFill>
              </a:rPr>
              <a:t>В семьях, где были привиты все члены </a:t>
            </a:r>
            <a:r>
              <a:rPr lang="ru-RU" altLang="ru-RU" sz="2000">
                <a:solidFill>
                  <a:srgbClr val="00B0F0"/>
                </a:solidFill>
              </a:rPr>
              <a:t>у школьников отмечалось 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</a:pPr>
            <a:r>
              <a:rPr lang="ru-RU" altLang="ru-RU" sz="2000"/>
              <a:t> </a:t>
            </a:r>
            <a:r>
              <a:rPr lang="ru-RU" altLang="ru-RU" sz="2000">
                <a:solidFill>
                  <a:srgbClr val="7030A0"/>
                </a:solidFill>
              </a:rPr>
              <a:t>уменьшение количества эпизодов ОРВИ на 80%,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itchFamily="2" charset="2"/>
              <a:buChar char="q"/>
            </a:pPr>
            <a:r>
              <a:rPr lang="ru-RU" altLang="ru-RU" sz="2000">
                <a:solidFill>
                  <a:srgbClr val="7030A0"/>
                </a:solidFill>
              </a:rPr>
              <a:t>количество пропущенных учебных дней на 70%.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>
              <a:solidFill>
                <a:srgbClr val="7030A0"/>
              </a:solidFill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i="1"/>
              <a:t>В связи с этим уменьшилось количество посещений врача, использование лекарственных препаратов, а также продолжительность временной нетрудоспособности родителей по уходу за заболевшими  детьми.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71625" y="0"/>
            <a:ext cx="7143750" cy="1016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rgbClr val="0070C0"/>
                </a:solidFill>
              </a:rPr>
              <a:t>Вакцинация детей против гриппа снижает риск распространения инфекции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</a:rPr>
              <a:t>в семьях, коллективах и среди населения в целом </a:t>
            </a:r>
          </a:p>
        </p:txBody>
      </p:sp>
      <p:pic>
        <p:nvPicPr>
          <p:cNvPr id="10244" name="Picture 3" descr="D:\Мои документы\Рабочий стол\kak-obespechit-zdorovyy-son-shkolniku-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857250"/>
            <a:ext cx="22145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 descr="D:\Мои документы\Рабочий стол\загружено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1214438"/>
            <a:ext cx="1874838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14313" y="0"/>
            <a:ext cx="84280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>
                <a:solidFill>
                  <a:srgbClr val="800080"/>
                </a:solidFill>
              </a:rPr>
              <a:t>Вакцины для профилактики гриппа </a:t>
            </a:r>
            <a:endParaRPr lang="nl-NL" altLang="ru-RU" b="1">
              <a:solidFill>
                <a:srgbClr val="800080"/>
              </a:solidFill>
            </a:endParaRP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2771775" y="4292600"/>
            <a:ext cx="28797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nl-NL" altLang="ru-RU" sz="1600" i="1" baseline="30000">
              <a:ea typeface="MS PGothic" pitchFamily="34" charset="-128"/>
            </a:endParaRPr>
          </a:p>
        </p:txBody>
      </p:sp>
      <p:sp>
        <p:nvSpPr>
          <p:cNvPr id="12292" name="Text Box 7"/>
          <p:cNvSpPr txBox="1">
            <a:spLocks noChangeArrowheads="1"/>
          </p:cNvSpPr>
          <p:nvPr/>
        </p:nvSpPr>
        <p:spPr bwMode="auto">
          <a:xfrm>
            <a:off x="5651500" y="4292600"/>
            <a:ext cx="21605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nl-NL" altLang="ru-RU" sz="1600" i="1" baseline="30000">
              <a:ea typeface="MS PGothic" pitchFamily="34" charset="-128"/>
            </a:endParaRPr>
          </a:p>
        </p:txBody>
      </p:sp>
      <p:sp>
        <p:nvSpPr>
          <p:cNvPr id="12293" name="Text Box 8"/>
          <p:cNvSpPr txBox="1">
            <a:spLocks noChangeArrowheads="1"/>
          </p:cNvSpPr>
          <p:nvPr/>
        </p:nvSpPr>
        <p:spPr bwMode="auto">
          <a:xfrm>
            <a:off x="684213" y="4292600"/>
            <a:ext cx="22304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nl-NL" altLang="ru-RU" sz="1400" b="1">
              <a:solidFill>
                <a:srgbClr val="005187"/>
              </a:solidFill>
              <a:ea typeface="MS PGothic" pitchFamily="34" charset="-128"/>
            </a:endParaRPr>
          </a:p>
        </p:txBody>
      </p:sp>
      <p:pic>
        <p:nvPicPr>
          <p:cNvPr id="12294" name="Picture 4" descr="http://grippozus.ru/uploads/posts/2012-01/1327835560_grippo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04813"/>
            <a:ext cx="2138363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6" descr="http://i.otzovik.com/objects/b/50000/4908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3429000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2" descr="http://grippozus.ru/uploads/posts/2012-01/1327835478_influva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5157788"/>
            <a:ext cx="20923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>
              <a:defRPr/>
            </a:pPr>
            <a:r>
              <a:rPr lang="ru-RU" sz="34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ВАКЦИНАЦИЯ ПРОТИВ ГРИППА – ЭТО БЕЗОПАСНО!</a:t>
            </a:r>
          </a:p>
        </p:txBody>
      </p:sp>
      <p:sp>
        <p:nvSpPr>
          <p:cNvPr id="14339" name="Rectangle 10"/>
          <p:cNvSpPr>
            <a:spLocks noChangeArrowheads="1"/>
          </p:cNvSpPr>
          <p:nvPr>
            <p:ph type="body" idx="4294967295"/>
          </p:nvPr>
        </p:nvSpPr>
        <p:spPr>
          <a:xfrm>
            <a:off x="1042988" y="1357313"/>
            <a:ext cx="7926387" cy="4376737"/>
          </a:xfrm>
          <a:noFill/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b="1" smtClean="0">
                <a:solidFill>
                  <a:srgbClr val="000099"/>
                </a:solidFill>
              </a:rPr>
              <a:t>Современные вакцины против гриппа хорошо переносятся. Из 100 привитых:</a:t>
            </a:r>
          </a:p>
          <a:p>
            <a:pPr algn="ctr">
              <a:buFont typeface="Wingdings 2" pitchFamily="18" charset="2"/>
              <a:buNone/>
            </a:pPr>
            <a:endParaRPr lang="ru-RU" altLang="ru-RU" b="1" smtClean="0">
              <a:solidFill>
                <a:srgbClr val="000099"/>
              </a:solidFill>
            </a:endParaRPr>
          </a:p>
          <a:p>
            <a:pPr algn="ctr">
              <a:buClr>
                <a:srgbClr val="000099"/>
              </a:buClr>
            </a:pPr>
            <a:r>
              <a:rPr lang="ru-RU" altLang="ru-RU" b="1" smtClean="0">
                <a:solidFill>
                  <a:srgbClr val="000099"/>
                </a:solidFill>
              </a:rPr>
              <a:t>У 5-8 человек может повыситься температура до 37,5</a:t>
            </a:r>
            <a:r>
              <a:rPr lang="en-US" altLang="ru-RU" b="1" smtClean="0">
                <a:solidFill>
                  <a:srgbClr val="000099"/>
                </a:solidFill>
                <a:latin typeface="Corbel" pitchFamily="34" charset="0"/>
              </a:rPr>
              <a:t>°</a:t>
            </a:r>
            <a:r>
              <a:rPr lang="ru-RU" altLang="ru-RU" b="1" smtClean="0">
                <a:solidFill>
                  <a:srgbClr val="000099"/>
                </a:solidFill>
              </a:rPr>
              <a:t>С.</a:t>
            </a:r>
          </a:p>
          <a:p>
            <a:pPr algn="ctr">
              <a:buClr>
                <a:srgbClr val="000099"/>
              </a:buClr>
            </a:pPr>
            <a:r>
              <a:rPr lang="ru-RU" altLang="ru-RU" b="1" smtClean="0">
                <a:solidFill>
                  <a:srgbClr val="000099"/>
                </a:solidFill>
              </a:rPr>
              <a:t>У 8-15 человек может появиться уплотнение или болезненность в месте укола.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b="1" smtClean="0">
                <a:solidFill>
                  <a:srgbClr val="000099"/>
                </a:solidFill>
              </a:rPr>
              <a:t>Вакцинация не нарушает работоспособность привитых.</a:t>
            </a: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1001</TotalTime>
  <Words>1379</Words>
  <Application>Microsoft Office PowerPoint</Application>
  <PresentationFormat>Экран (4:3)</PresentationFormat>
  <Paragraphs>146</Paragraphs>
  <Slides>15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Times New Roman</vt:lpstr>
      <vt:lpstr>Wingdings</vt:lpstr>
      <vt:lpstr>Corbel</vt:lpstr>
      <vt:lpstr>Verdana</vt:lpstr>
      <vt:lpstr>MS PGothic</vt:lpstr>
      <vt:lpstr>Wingdings 2</vt:lpstr>
      <vt:lpstr>Слои</vt:lpstr>
      <vt:lpstr>Нужны ли прививки против гриппа?</vt:lpstr>
      <vt:lpstr>Презентация PowerPoint</vt:lpstr>
      <vt:lpstr>Дети чаще болеют респираторными болезнями:</vt:lpstr>
      <vt:lpstr>Презентация PowerPoint</vt:lpstr>
      <vt:lpstr>ЧЕМ ОПАСЕН ГРИПП?</vt:lpstr>
      <vt:lpstr>Презентация PowerPoint</vt:lpstr>
      <vt:lpstr>Презентация PowerPoint</vt:lpstr>
      <vt:lpstr>Презентация PowerPoint</vt:lpstr>
      <vt:lpstr>ВАКЦИНАЦИЯ ПРОТИВ ГРИППА – ЭТО БЕЗОПАСНО!</vt:lpstr>
      <vt:lpstr>Презентация PowerPoint</vt:lpstr>
      <vt:lpstr>Презентация PowerPoint</vt:lpstr>
      <vt:lpstr>ВАШ ВОПРОС</vt:lpstr>
      <vt:lpstr>ВАКЦИНАЦИЯ ПРОТИВ ГРИППА  -  Предотвращает  случаи заболевания среди детей и взрослых;   Обеспечивает уменьшение количества источников инфекции,    Снижает риск заноса возбудителя в семьи.   Сохраняет здоровье.  </vt:lpstr>
      <vt:lpstr>Презентация PowerPoint</vt:lpstr>
      <vt:lpstr>Презентация PowerPoint</vt:lpstr>
    </vt:vector>
  </TitlesOfParts>
  <Company>МГЦГиЭ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b-oip-501-02</dc:creator>
  <cp:lastModifiedBy>user</cp:lastModifiedBy>
  <cp:revision>87</cp:revision>
  <dcterms:created xsi:type="dcterms:W3CDTF">2010-09-01T07:19:40Z</dcterms:created>
  <dcterms:modified xsi:type="dcterms:W3CDTF">2021-09-13T20:51:49Z</dcterms:modified>
</cp:coreProperties>
</file>